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</p:sldIdLst>
  <p:sldSz cy="6858000" cx="9144000"/>
  <p:notesSz cx="6888150" cy="10018700"/>
  <p:embeddedFontLst>
    <p:embeddedFont>
      <p:font typeface="Corbel"/>
      <p:regular r:id="rId50"/>
      <p:bold r:id="rId51"/>
      <p:italic r:id="rId52"/>
      <p:boldItalic r:id="rId5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Corbel-bold.fntdata"/><Relationship Id="rId50" Type="http://schemas.openxmlformats.org/officeDocument/2006/relationships/font" Target="fonts/Corbel-regular.fntdata"/><Relationship Id="rId53" Type="http://schemas.openxmlformats.org/officeDocument/2006/relationships/font" Target="fonts/Corbel-boldItalic.fntdata"/><Relationship Id="rId52" Type="http://schemas.openxmlformats.org/officeDocument/2006/relationships/font" Target="fonts/Corbel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84871" cy="502676"/>
          </a:xfrm>
          <a:prstGeom prst="rect">
            <a:avLst/>
          </a:prstGeom>
          <a:noFill/>
          <a:ln>
            <a:noFill/>
          </a:ln>
        </p:spPr>
        <p:txBody>
          <a:bodyPr anchorCtr="0" anchor="t" bIns="48300" lIns="96600" spcFirstLastPara="1" rIns="96600" wrap="square" tIns="483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901698" y="0"/>
            <a:ext cx="2984871" cy="502676"/>
          </a:xfrm>
          <a:prstGeom prst="rect">
            <a:avLst/>
          </a:prstGeom>
          <a:noFill/>
          <a:ln>
            <a:noFill/>
          </a:ln>
        </p:spPr>
        <p:txBody>
          <a:bodyPr anchorCtr="0" anchor="t" bIns="48300" lIns="96600" spcFirstLastPara="1" rIns="96600" wrap="square" tIns="483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90625" y="1252538"/>
            <a:ext cx="4506913" cy="33813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8817" y="4821506"/>
            <a:ext cx="5510530" cy="3944868"/>
          </a:xfrm>
          <a:prstGeom prst="rect">
            <a:avLst/>
          </a:prstGeom>
          <a:noFill/>
          <a:ln>
            <a:noFill/>
          </a:ln>
        </p:spPr>
        <p:txBody>
          <a:bodyPr anchorCtr="0" anchor="t" bIns="48300" lIns="96600" spcFirstLastPara="1" rIns="96600" wrap="square" tIns="483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9516039"/>
            <a:ext cx="2984871" cy="502674"/>
          </a:xfrm>
          <a:prstGeom prst="rect">
            <a:avLst/>
          </a:prstGeom>
          <a:noFill/>
          <a:ln>
            <a:noFill/>
          </a:ln>
        </p:spPr>
        <p:txBody>
          <a:bodyPr anchorCtr="0" anchor="b" bIns="48300" lIns="96600" spcFirstLastPara="1" rIns="96600" wrap="square" tIns="483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901698" y="9516039"/>
            <a:ext cx="2984871" cy="502674"/>
          </a:xfrm>
          <a:prstGeom prst="rect">
            <a:avLst/>
          </a:prstGeom>
          <a:noFill/>
          <a:ln>
            <a:noFill/>
          </a:ln>
        </p:spPr>
        <p:txBody>
          <a:bodyPr anchorCtr="0" anchor="b" bIns="48300" lIns="96600" spcFirstLastPara="1" rIns="96600" wrap="square" tIns="483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/>
          <p:nvPr>
            <p:ph idx="1" type="body"/>
          </p:nvPr>
        </p:nvSpPr>
        <p:spPr>
          <a:xfrm>
            <a:off x="688817" y="4821506"/>
            <a:ext cx="5510530" cy="3944868"/>
          </a:xfrm>
          <a:prstGeom prst="rect">
            <a:avLst/>
          </a:prstGeom>
        </p:spPr>
        <p:txBody>
          <a:bodyPr anchorCtr="0" anchor="t" bIns="48300" lIns="96600" spcFirstLastPara="1" rIns="96600" wrap="square" tIns="483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:notes"/>
          <p:cNvSpPr/>
          <p:nvPr>
            <p:ph idx="2" type="sldImg"/>
          </p:nvPr>
        </p:nvSpPr>
        <p:spPr>
          <a:xfrm>
            <a:off x="1190625" y="1252538"/>
            <a:ext cx="4506913" cy="33813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0:notes"/>
          <p:cNvSpPr txBox="1"/>
          <p:nvPr>
            <p:ph idx="1" type="body"/>
          </p:nvPr>
        </p:nvSpPr>
        <p:spPr>
          <a:xfrm>
            <a:off x="688817" y="4821506"/>
            <a:ext cx="5510530" cy="3944868"/>
          </a:xfrm>
          <a:prstGeom prst="rect">
            <a:avLst/>
          </a:prstGeom>
        </p:spPr>
        <p:txBody>
          <a:bodyPr anchorCtr="0" anchor="t" bIns="48300" lIns="96600" spcFirstLastPara="1" rIns="96600" wrap="square" tIns="483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0:notes"/>
          <p:cNvSpPr/>
          <p:nvPr>
            <p:ph idx="2" type="sldImg"/>
          </p:nvPr>
        </p:nvSpPr>
        <p:spPr>
          <a:xfrm>
            <a:off x="1190625" y="1252538"/>
            <a:ext cx="4506913" cy="33813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1:notes"/>
          <p:cNvSpPr txBox="1"/>
          <p:nvPr>
            <p:ph idx="1" type="body"/>
          </p:nvPr>
        </p:nvSpPr>
        <p:spPr>
          <a:xfrm>
            <a:off x="688817" y="4821506"/>
            <a:ext cx="5510530" cy="3944868"/>
          </a:xfrm>
          <a:prstGeom prst="rect">
            <a:avLst/>
          </a:prstGeom>
        </p:spPr>
        <p:txBody>
          <a:bodyPr anchorCtr="0" anchor="t" bIns="48300" lIns="96600" spcFirstLastPara="1" rIns="96600" wrap="square" tIns="483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11:notes"/>
          <p:cNvSpPr/>
          <p:nvPr>
            <p:ph idx="2" type="sldImg"/>
          </p:nvPr>
        </p:nvSpPr>
        <p:spPr>
          <a:xfrm>
            <a:off x="1190625" y="1252538"/>
            <a:ext cx="4506913" cy="33813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2:notes"/>
          <p:cNvSpPr txBox="1"/>
          <p:nvPr>
            <p:ph idx="1" type="body"/>
          </p:nvPr>
        </p:nvSpPr>
        <p:spPr>
          <a:xfrm>
            <a:off x="688817" y="4821506"/>
            <a:ext cx="5510530" cy="3944868"/>
          </a:xfrm>
          <a:prstGeom prst="rect">
            <a:avLst/>
          </a:prstGeom>
        </p:spPr>
        <p:txBody>
          <a:bodyPr anchorCtr="0" anchor="t" bIns="48300" lIns="96600" spcFirstLastPara="1" rIns="96600" wrap="square" tIns="483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12:notes"/>
          <p:cNvSpPr/>
          <p:nvPr>
            <p:ph idx="2" type="sldImg"/>
          </p:nvPr>
        </p:nvSpPr>
        <p:spPr>
          <a:xfrm>
            <a:off x="1190625" y="1252538"/>
            <a:ext cx="4506913" cy="33813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3:notes"/>
          <p:cNvSpPr txBox="1"/>
          <p:nvPr>
            <p:ph idx="1" type="body"/>
          </p:nvPr>
        </p:nvSpPr>
        <p:spPr>
          <a:xfrm>
            <a:off x="688817" y="4821506"/>
            <a:ext cx="5510530" cy="3944868"/>
          </a:xfrm>
          <a:prstGeom prst="rect">
            <a:avLst/>
          </a:prstGeom>
        </p:spPr>
        <p:txBody>
          <a:bodyPr anchorCtr="0" anchor="t" bIns="48300" lIns="96600" spcFirstLastPara="1" rIns="96600" wrap="square" tIns="483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13:notes"/>
          <p:cNvSpPr/>
          <p:nvPr>
            <p:ph idx="2" type="sldImg"/>
          </p:nvPr>
        </p:nvSpPr>
        <p:spPr>
          <a:xfrm>
            <a:off x="1190625" y="1252538"/>
            <a:ext cx="4506913" cy="33813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4:notes"/>
          <p:cNvSpPr txBox="1"/>
          <p:nvPr>
            <p:ph idx="1" type="body"/>
          </p:nvPr>
        </p:nvSpPr>
        <p:spPr>
          <a:xfrm>
            <a:off x="688817" y="4821506"/>
            <a:ext cx="5510530" cy="3944868"/>
          </a:xfrm>
          <a:prstGeom prst="rect">
            <a:avLst/>
          </a:prstGeom>
        </p:spPr>
        <p:txBody>
          <a:bodyPr anchorCtr="0" anchor="t" bIns="48300" lIns="96600" spcFirstLastPara="1" rIns="96600" wrap="square" tIns="483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14:notes"/>
          <p:cNvSpPr/>
          <p:nvPr>
            <p:ph idx="2" type="sldImg"/>
          </p:nvPr>
        </p:nvSpPr>
        <p:spPr>
          <a:xfrm>
            <a:off x="1190625" y="1252538"/>
            <a:ext cx="4506913" cy="33813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:notes"/>
          <p:cNvSpPr txBox="1"/>
          <p:nvPr>
            <p:ph idx="1" type="body"/>
          </p:nvPr>
        </p:nvSpPr>
        <p:spPr>
          <a:xfrm>
            <a:off x="688817" y="4821506"/>
            <a:ext cx="5510530" cy="3944868"/>
          </a:xfrm>
          <a:prstGeom prst="rect">
            <a:avLst/>
          </a:prstGeom>
        </p:spPr>
        <p:txBody>
          <a:bodyPr anchorCtr="0" anchor="t" bIns="48300" lIns="96600" spcFirstLastPara="1" rIns="96600" wrap="square" tIns="483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15:notes"/>
          <p:cNvSpPr/>
          <p:nvPr>
            <p:ph idx="2" type="sldImg"/>
          </p:nvPr>
        </p:nvSpPr>
        <p:spPr>
          <a:xfrm>
            <a:off x="1190625" y="1252538"/>
            <a:ext cx="4506913" cy="33813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6:notes"/>
          <p:cNvSpPr txBox="1"/>
          <p:nvPr>
            <p:ph idx="1" type="body"/>
          </p:nvPr>
        </p:nvSpPr>
        <p:spPr>
          <a:xfrm>
            <a:off x="688817" y="4821506"/>
            <a:ext cx="5510530" cy="3944868"/>
          </a:xfrm>
          <a:prstGeom prst="rect">
            <a:avLst/>
          </a:prstGeom>
        </p:spPr>
        <p:txBody>
          <a:bodyPr anchorCtr="0" anchor="t" bIns="48300" lIns="96600" spcFirstLastPara="1" rIns="96600" wrap="square" tIns="483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6:notes"/>
          <p:cNvSpPr/>
          <p:nvPr>
            <p:ph idx="2" type="sldImg"/>
          </p:nvPr>
        </p:nvSpPr>
        <p:spPr>
          <a:xfrm>
            <a:off x="1190625" y="1252538"/>
            <a:ext cx="4506913" cy="33813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:notes"/>
          <p:cNvSpPr txBox="1"/>
          <p:nvPr>
            <p:ph idx="1" type="body"/>
          </p:nvPr>
        </p:nvSpPr>
        <p:spPr>
          <a:xfrm>
            <a:off x="688817" y="4821506"/>
            <a:ext cx="5510530" cy="3944868"/>
          </a:xfrm>
          <a:prstGeom prst="rect">
            <a:avLst/>
          </a:prstGeom>
        </p:spPr>
        <p:txBody>
          <a:bodyPr anchorCtr="0" anchor="t" bIns="48300" lIns="96600" spcFirstLastPara="1" rIns="96600" wrap="square" tIns="483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17:notes"/>
          <p:cNvSpPr/>
          <p:nvPr>
            <p:ph idx="2" type="sldImg"/>
          </p:nvPr>
        </p:nvSpPr>
        <p:spPr>
          <a:xfrm>
            <a:off x="1190625" y="1252538"/>
            <a:ext cx="4506913" cy="33813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8:notes"/>
          <p:cNvSpPr txBox="1"/>
          <p:nvPr>
            <p:ph idx="1" type="body"/>
          </p:nvPr>
        </p:nvSpPr>
        <p:spPr>
          <a:xfrm>
            <a:off x="688817" y="4821506"/>
            <a:ext cx="5510530" cy="3944868"/>
          </a:xfrm>
          <a:prstGeom prst="rect">
            <a:avLst/>
          </a:prstGeom>
        </p:spPr>
        <p:txBody>
          <a:bodyPr anchorCtr="0" anchor="t" bIns="48300" lIns="96600" spcFirstLastPara="1" rIns="96600" wrap="square" tIns="483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18:notes"/>
          <p:cNvSpPr/>
          <p:nvPr>
            <p:ph idx="2" type="sldImg"/>
          </p:nvPr>
        </p:nvSpPr>
        <p:spPr>
          <a:xfrm>
            <a:off x="1190625" y="1252538"/>
            <a:ext cx="4506913" cy="33813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19:notes"/>
          <p:cNvSpPr txBox="1"/>
          <p:nvPr>
            <p:ph idx="1" type="body"/>
          </p:nvPr>
        </p:nvSpPr>
        <p:spPr>
          <a:xfrm>
            <a:off x="688817" y="4821506"/>
            <a:ext cx="5510530" cy="3944868"/>
          </a:xfrm>
          <a:prstGeom prst="rect">
            <a:avLst/>
          </a:prstGeom>
        </p:spPr>
        <p:txBody>
          <a:bodyPr anchorCtr="0" anchor="t" bIns="48300" lIns="96600" spcFirstLastPara="1" rIns="96600" wrap="square" tIns="483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19:notes"/>
          <p:cNvSpPr/>
          <p:nvPr>
            <p:ph idx="2" type="sldImg"/>
          </p:nvPr>
        </p:nvSpPr>
        <p:spPr>
          <a:xfrm>
            <a:off x="1190625" y="1252538"/>
            <a:ext cx="4506913" cy="33813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:notes"/>
          <p:cNvSpPr txBox="1"/>
          <p:nvPr>
            <p:ph idx="1" type="body"/>
          </p:nvPr>
        </p:nvSpPr>
        <p:spPr>
          <a:xfrm>
            <a:off x="688817" y="4821506"/>
            <a:ext cx="5510530" cy="3944868"/>
          </a:xfrm>
          <a:prstGeom prst="rect">
            <a:avLst/>
          </a:prstGeom>
        </p:spPr>
        <p:txBody>
          <a:bodyPr anchorCtr="0" anchor="t" bIns="48300" lIns="96600" spcFirstLastPara="1" rIns="96600" wrap="square" tIns="483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2:notes"/>
          <p:cNvSpPr/>
          <p:nvPr>
            <p:ph idx="2" type="sldImg"/>
          </p:nvPr>
        </p:nvSpPr>
        <p:spPr>
          <a:xfrm>
            <a:off x="1190625" y="1252538"/>
            <a:ext cx="4506913" cy="33813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20:notes"/>
          <p:cNvSpPr txBox="1"/>
          <p:nvPr>
            <p:ph idx="1" type="body"/>
          </p:nvPr>
        </p:nvSpPr>
        <p:spPr>
          <a:xfrm>
            <a:off x="688817" y="4821506"/>
            <a:ext cx="5510530" cy="3944868"/>
          </a:xfrm>
          <a:prstGeom prst="rect">
            <a:avLst/>
          </a:prstGeom>
        </p:spPr>
        <p:txBody>
          <a:bodyPr anchorCtr="0" anchor="t" bIns="48300" lIns="96600" spcFirstLastPara="1" rIns="96600" wrap="square" tIns="483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20:notes"/>
          <p:cNvSpPr/>
          <p:nvPr>
            <p:ph idx="2" type="sldImg"/>
          </p:nvPr>
        </p:nvSpPr>
        <p:spPr>
          <a:xfrm>
            <a:off x="1190625" y="1252538"/>
            <a:ext cx="4506913" cy="33813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21:notes"/>
          <p:cNvSpPr txBox="1"/>
          <p:nvPr>
            <p:ph idx="1" type="body"/>
          </p:nvPr>
        </p:nvSpPr>
        <p:spPr>
          <a:xfrm>
            <a:off x="688817" y="4821506"/>
            <a:ext cx="5510530" cy="3944868"/>
          </a:xfrm>
          <a:prstGeom prst="rect">
            <a:avLst/>
          </a:prstGeom>
        </p:spPr>
        <p:txBody>
          <a:bodyPr anchorCtr="0" anchor="t" bIns="48300" lIns="96600" spcFirstLastPara="1" rIns="96600" wrap="square" tIns="483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21:notes"/>
          <p:cNvSpPr/>
          <p:nvPr>
            <p:ph idx="2" type="sldImg"/>
          </p:nvPr>
        </p:nvSpPr>
        <p:spPr>
          <a:xfrm>
            <a:off x="1190625" y="1252538"/>
            <a:ext cx="4506913" cy="33813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22:notes"/>
          <p:cNvSpPr txBox="1"/>
          <p:nvPr>
            <p:ph idx="1" type="body"/>
          </p:nvPr>
        </p:nvSpPr>
        <p:spPr>
          <a:xfrm>
            <a:off x="688817" y="4821506"/>
            <a:ext cx="5510530" cy="3944868"/>
          </a:xfrm>
          <a:prstGeom prst="rect">
            <a:avLst/>
          </a:prstGeom>
        </p:spPr>
        <p:txBody>
          <a:bodyPr anchorCtr="0" anchor="t" bIns="48300" lIns="96600" spcFirstLastPara="1" rIns="96600" wrap="square" tIns="483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22:notes"/>
          <p:cNvSpPr/>
          <p:nvPr>
            <p:ph idx="2" type="sldImg"/>
          </p:nvPr>
        </p:nvSpPr>
        <p:spPr>
          <a:xfrm>
            <a:off x="1190625" y="1252538"/>
            <a:ext cx="4506913" cy="33813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23:notes"/>
          <p:cNvSpPr txBox="1"/>
          <p:nvPr>
            <p:ph idx="1" type="body"/>
          </p:nvPr>
        </p:nvSpPr>
        <p:spPr>
          <a:xfrm>
            <a:off x="688817" y="4821506"/>
            <a:ext cx="5510530" cy="3944868"/>
          </a:xfrm>
          <a:prstGeom prst="rect">
            <a:avLst/>
          </a:prstGeom>
        </p:spPr>
        <p:txBody>
          <a:bodyPr anchorCtr="0" anchor="t" bIns="48300" lIns="96600" spcFirstLastPara="1" rIns="96600" wrap="square" tIns="483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p23:notes"/>
          <p:cNvSpPr/>
          <p:nvPr>
            <p:ph idx="2" type="sldImg"/>
          </p:nvPr>
        </p:nvSpPr>
        <p:spPr>
          <a:xfrm>
            <a:off x="1190625" y="1252538"/>
            <a:ext cx="4506913" cy="33813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24:notes"/>
          <p:cNvSpPr txBox="1"/>
          <p:nvPr>
            <p:ph idx="1" type="body"/>
          </p:nvPr>
        </p:nvSpPr>
        <p:spPr>
          <a:xfrm>
            <a:off x="688817" y="4821506"/>
            <a:ext cx="5510530" cy="3944868"/>
          </a:xfrm>
          <a:prstGeom prst="rect">
            <a:avLst/>
          </a:prstGeom>
        </p:spPr>
        <p:txBody>
          <a:bodyPr anchorCtr="0" anchor="t" bIns="48300" lIns="96600" spcFirstLastPara="1" rIns="96600" wrap="square" tIns="483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p24:notes"/>
          <p:cNvSpPr/>
          <p:nvPr>
            <p:ph idx="2" type="sldImg"/>
          </p:nvPr>
        </p:nvSpPr>
        <p:spPr>
          <a:xfrm>
            <a:off x="1190625" y="1252538"/>
            <a:ext cx="4506913" cy="33813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25:notes"/>
          <p:cNvSpPr txBox="1"/>
          <p:nvPr>
            <p:ph idx="1" type="body"/>
          </p:nvPr>
        </p:nvSpPr>
        <p:spPr>
          <a:xfrm>
            <a:off x="688817" y="4821506"/>
            <a:ext cx="5510530" cy="3944868"/>
          </a:xfrm>
          <a:prstGeom prst="rect">
            <a:avLst/>
          </a:prstGeom>
        </p:spPr>
        <p:txBody>
          <a:bodyPr anchorCtr="0" anchor="t" bIns="48300" lIns="96600" spcFirstLastPara="1" rIns="96600" wrap="square" tIns="483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p25:notes"/>
          <p:cNvSpPr/>
          <p:nvPr>
            <p:ph idx="2" type="sldImg"/>
          </p:nvPr>
        </p:nvSpPr>
        <p:spPr>
          <a:xfrm>
            <a:off x="1190625" y="1252538"/>
            <a:ext cx="4506913" cy="33813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26:notes"/>
          <p:cNvSpPr txBox="1"/>
          <p:nvPr>
            <p:ph idx="1" type="body"/>
          </p:nvPr>
        </p:nvSpPr>
        <p:spPr>
          <a:xfrm>
            <a:off x="688817" y="4821506"/>
            <a:ext cx="5510530" cy="3944868"/>
          </a:xfrm>
          <a:prstGeom prst="rect">
            <a:avLst/>
          </a:prstGeom>
        </p:spPr>
        <p:txBody>
          <a:bodyPr anchorCtr="0" anchor="t" bIns="48300" lIns="96600" spcFirstLastPara="1" rIns="96600" wrap="square" tIns="483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p26:notes"/>
          <p:cNvSpPr/>
          <p:nvPr>
            <p:ph idx="2" type="sldImg"/>
          </p:nvPr>
        </p:nvSpPr>
        <p:spPr>
          <a:xfrm>
            <a:off x="1190625" y="1252538"/>
            <a:ext cx="4506913" cy="33813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27:notes"/>
          <p:cNvSpPr txBox="1"/>
          <p:nvPr>
            <p:ph idx="1" type="body"/>
          </p:nvPr>
        </p:nvSpPr>
        <p:spPr>
          <a:xfrm>
            <a:off x="688817" y="4821506"/>
            <a:ext cx="5510530" cy="3944868"/>
          </a:xfrm>
          <a:prstGeom prst="rect">
            <a:avLst/>
          </a:prstGeom>
        </p:spPr>
        <p:txBody>
          <a:bodyPr anchorCtr="0" anchor="t" bIns="48300" lIns="96600" spcFirstLastPara="1" rIns="96600" wrap="square" tIns="483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" name="Google Shape;441;p27:notes"/>
          <p:cNvSpPr/>
          <p:nvPr>
            <p:ph idx="2" type="sldImg"/>
          </p:nvPr>
        </p:nvSpPr>
        <p:spPr>
          <a:xfrm>
            <a:off x="1190625" y="1252538"/>
            <a:ext cx="4506913" cy="33813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28:notes"/>
          <p:cNvSpPr txBox="1"/>
          <p:nvPr>
            <p:ph idx="1" type="body"/>
          </p:nvPr>
        </p:nvSpPr>
        <p:spPr>
          <a:xfrm>
            <a:off x="688817" y="4821506"/>
            <a:ext cx="5510530" cy="3944868"/>
          </a:xfrm>
          <a:prstGeom prst="rect">
            <a:avLst/>
          </a:prstGeom>
        </p:spPr>
        <p:txBody>
          <a:bodyPr anchorCtr="0" anchor="t" bIns="48300" lIns="96600" spcFirstLastPara="1" rIns="96600" wrap="square" tIns="483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" name="Google Shape;458;p28:notes"/>
          <p:cNvSpPr/>
          <p:nvPr>
            <p:ph idx="2" type="sldImg"/>
          </p:nvPr>
        </p:nvSpPr>
        <p:spPr>
          <a:xfrm>
            <a:off x="1190625" y="1252538"/>
            <a:ext cx="4506913" cy="33813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29:notes"/>
          <p:cNvSpPr txBox="1"/>
          <p:nvPr>
            <p:ph idx="1" type="body"/>
          </p:nvPr>
        </p:nvSpPr>
        <p:spPr>
          <a:xfrm>
            <a:off x="688817" y="4821506"/>
            <a:ext cx="5510530" cy="3944868"/>
          </a:xfrm>
          <a:prstGeom prst="rect">
            <a:avLst/>
          </a:prstGeom>
        </p:spPr>
        <p:txBody>
          <a:bodyPr anchorCtr="0" anchor="t" bIns="48300" lIns="96600" spcFirstLastPara="1" rIns="96600" wrap="square" tIns="483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" name="Google Shape;471;p29:notes"/>
          <p:cNvSpPr/>
          <p:nvPr>
            <p:ph idx="2" type="sldImg"/>
          </p:nvPr>
        </p:nvSpPr>
        <p:spPr>
          <a:xfrm>
            <a:off x="1190625" y="1252538"/>
            <a:ext cx="4506913" cy="33813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:notes"/>
          <p:cNvSpPr txBox="1"/>
          <p:nvPr>
            <p:ph idx="1" type="body"/>
          </p:nvPr>
        </p:nvSpPr>
        <p:spPr>
          <a:xfrm>
            <a:off x="688817" y="4821506"/>
            <a:ext cx="5510530" cy="3944868"/>
          </a:xfrm>
          <a:prstGeom prst="rect">
            <a:avLst/>
          </a:prstGeom>
        </p:spPr>
        <p:txBody>
          <a:bodyPr anchorCtr="0" anchor="t" bIns="48300" lIns="96600" spcFirstLastPara="1" rIns="96600" wrap="square" tIns="483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3:notes"/>
          <p:cNvSpPr/>
          <p:nvPr>
            <p:ph idx="2" type="sldImg"/>
          </p:nvPr>
        </p:nvSpPr>
        <p:spPr>
          <a:xfrm>
            <a:off x="1190625" y="1252538"/>
            <a:ext cx="4506913" cy="33813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30:notes"/>
          <p:cNvSpPr txBox="1"/>
          <p:nvPr>
            <p:ph idx="1" type="body"/>
          </p:nvPr>
        </p:nvSpPr>
        <p:spPr>
          <a:xfrm>
            <a:off x="688817" y="4821506"/>
            <a:ext cx="5510530" cy="3944868"/>
          </a:xfrm>
          <a:prstGeom prst="rect">
            <a:avLst/>
          </a:prstGeom>
        </p:spPr>
        <p:txBody>
          <a:bodyPr anchorCtr="0" anchor="t" bIns="48300" lIns="96600" spcFirstLastPara="1" rIns="96600" wrap="square" tIns="483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p30:notes"/>
          <p:cNvSpPr/>
          <p:nvPr>
            <p:ph idx="2" type="sldImg"/>
          </p:nvPr>
        </p:nvSpPr>
        <p:spPr>
          <a:xfrm>
            <a:off x="1190625" y="1252538"/>
            <a:ext cx="4506913" cy="33813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31:notes"/>
          <p:cNvSpPr txBox="1"/>
          <p:nvPr>
            <p:ph idx="1" type="body"/>
          </p:nvPr>
        </p:nvSpPr>
        <p:spPr>
          <a:xfrm>
            <a:off x="688817" y="4821506"/>
            <a:ext cx="5510530" cy="3944868"/>
          </a:xfrm>
          <a:prstGeom prst="rect">
            <a:avLst/>
          </a:prstGeom>
        </p:spPr>
        <p:txBody>
          <a:bodyPr anchorCtr="0" anchor="t" bIns="48300" lIns="96600" spcFirstLastPara="1" rIns="96600" wrap="square" tIns="483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9" name="Google Shape;489;p31:notes"/>
          <p:cNvSpPr/>
          <p:nvPr>
            <p:ph idx="2" type="sldImg"/>
          </p:nvPr>
        </p:nvSpPr>
        <p:spPr>
          <a:xfrm>
            <a:off x="1190625" y="1252538"/>
            <a:ext cx="4506913" cy="33813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32:notes"/>
          <p:cNvSpPr txBox="1"/>
          <p:nvPr>
            <p:ph idx="1" type="body"/>
          </p:nvPr>
        </p:nvSpPr>
        <p:spPr>
          <a:xfrm>
            <a:off x="688817" y="4821506"/>
            <a:ext cx="5510530" cy="3944868"/>
          </a:xfrm>
          <a:prstGeom prst="rect">
            <a:avLst/>
          </a:prstGeom>
        </p:spPr>
        <p:txBody>
          <a:bodyPr anchorCtr="0" anchor="t" bIns="48300" lIns="96600" spcFirstLastPara="1" rIns="96600" wrap="square" tIns="483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p32:notes"/>
          <p:cNvSpPr/>
          <p:nvPr>
            <p:ph idx="2" type="sldImg"/>
          </p:nvPr>
        </p:nvSpPr>
        <p:spPr>
          <a:xfrm>
            <a:off x="1190625" y="1252538"/>
            <a:ext cx="4506913" cy="33813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33:notes"/>
          <p:cNvSpPr txBox="1"/>
          <p:nvPr>
            <p:ph idx="1" type="body"/>
          </p:nvPr>
        </p:nvSpPr>
        <p:spPr>
          <a:xfrm>
            <a:off x="688817" y="4821506"/>
            <a:ext cx="5510530" cy="3944868"/>
          </a:xfrm>
          <a:prstGeom prst="rect">
            <a:avLst/>
          </a:prstGeom>
        </p:spPr>
        <p:txBody>
          <a:bodyPr anchorCtr="0" anchor="t" bIns="48300" lIns="96600" spcFirstLastPara="1" rIns="96600" wrap="square" tIns="483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9" name="Google Shape;519;p33:notes"/>
          <p:cNvSpPr/>
          <p:nvPr>
            <p:ph idx="2" type="sldImg"/>
          </p:nvPr>
        </p:nvSpPr>
        <p:spPr>
          <a:xfrm>
            <a:off x="1190625" y="1252538"/>
            <a:ext cx="4506913" cy="33813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34:notes"/>
          <p:cNvSpPr txBox="1"/>
          <p:nvPr>
            <p:ph idx="1" type="body"/>
          </p:nvPr>
        </p:nvSpPr>
        <p:spPr>
          <a:xfrm>
            <a:off x="688817" y="4821506"/>
            <a:ext cx="5510530" cy="3944868"/>
          </a:xfrm>
          <a:prstGeom prst="rect">
            <a:avLst/>
          </a:prstGeom>
        </p:spPr>
        <p:txBody>
          <a:bodyPr anchorCtr="0" anchor="t" bIns="48300" lIns="96600" spcFirstLastPara="1" rIns="96600" wrap="square" tIns="483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6" name="Google Shape;526;p34:notes"/>
          <p:cNvSpPr/>
          <p:nvPr>
            <p:ph idx="2" type="sldImg"/>
          </p:nvPr>
        </p:nvSpPr>
        <p:spPr>
          <a:xfrm>
            <a:off x="1190625" y="1252538"/>
            <a:ext cx="4506913" cy="33813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35:notes"/>
          <p:cNvSpPr txBox="1"/>
          <p:nvPr>
            <p:ph idx="1" type="body"/>
          </p:nvPr>
        </p:nvSpPr>
        <p:spPr>
          <a:xfrm>
            <a:off x="688817" y="4821506"/>
            <a:ext cx="5510530" cy="3944868"/>
          </a:xfrm>
          <a:prstGeom prst="rect">
            <a:avLst/>
          </a:prstGeom>
        </p:spPr>
        <p:txBody>
          <a:bodyPr anchorCtr="0" anchor="t" bIns="48300" lIns="96600" spcFirstLastPara="1" rIns="96600" wrap="square" tIns="483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6" name="Google Shape;576;p35:notes"/>
          <p:cNvSpPr/>
          <p:nvPr>
            <p:ph idx="2" type="sldImg"/>
          </p:nvPr>
        </p:nvSpPr>
        <p:spPr>
          <a:xfrm>
            <a:off x="1190625" y="1252538"/>
            <a:ext cx="4506913" cy="33813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36:notes"/>
          <p:cNvSpPr txBox="1"/>
          <p:nvPr>
            <p:ph idx="1" type="body"/>
          </p:nvPr>
        </p:nvSpPr>
        <p:spPr>
          <a:xfrm>
            <a:off x="688817" y="4821506"/>
            <a:ext cx="5510530" cy="3944868"/>
          </a:xfrm>
          <a:prstGeom prst="rect">
            <a:avLst/>
          </a:prstGeom>
        </p:spPr>
        <p:txBody>
          <a:bodyPr anchorCtr="0" anchor="t" bIns="48300" lIns="96600" spcFirstLastPara="1" rIns="96600" wrap="square" tIns="483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7" name="Google Shape;607;p36:notes"/>
          <p:cNvSpPr/>
          <p:nvPr>
            <p:ph idx="2" type="sldImg"/>
          </p:nvPr>
        </p:nvSpPr>
        <p:spPr>
          <a:xfrm>
            <a:off x="1190625" y="1252538"/>
            <a:ext cx="4506913" cy="33813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37:notes"/>
          <p:cNvSpPr txBox="1"/>
          <p:nvPr>
            <p:ph idx="1" type="body"/>
          </p:nvPr>
        </p:nvSpPr>
        <p:spPr>
          <a:xfrm>
            <a:off x="688817" y="4821506"/>
            <a:ext cx="5510530" cy="3944868"/>
          </a:xfrm>
          <a:prstGeom prst="rect">
            <a:avLst/>
          </a:prstGeom>
        </p:spPr>
        <p:txBody>
          <a:bodyPr anchorCtr="0" anchor="t" bIns="48300" lIns="96600" spcFirstLastPara="1" rIns="96600" wrap="square" tIns="483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4" name="Google Shape;614;p37:notes"/>
          <p:cNvSpPr/>
          <p:nvPr>
            <p:ph idx="2" type="sldImg"/>
          </p:nvPr>
        </p:nvSpPr>
        <p:spPr>
          <a:xfrm>
            <a:off x="1190625" y="1252538"/>
            <a:ext cx="4506913" cy="33813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38:notes"/>
          <p:cNvSpPr txBox="1"/>
          <p:nvPr>
            <p:ph idx="1" type="body"/>
          </p:nvPr>
        </p:nvSpPr>
        <p:spPr>
          <a:xfrm>
            <a:off x="688817" y="4821506"/>
            <a:ext cx="5510530" cy="3944868"/>
          </a:xfrm>
          <a:prstGeom prst="rect">
            <a:avLst/>
          </a:prstGeom>
        </p:spPr>
        <p:txBody>
          <a:bodyPr anchorCtr="0" anchor="t" bIns="48300" lIns="96600" spcFirstLastPara="1" rIns="96600" wrap="square" tIns="483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3" name="Google Shape;643;p38:notes"/>
          <p:cNvSpPr/>
          <p:nvPr>
            <p:ph idx="2" type="sldImg"/>
          </p:nvPr>
        </p:nvSpPr>
        <p:spPr>
          <a:xfrm>
            <a:off x="1190625" y="1252538"/>
            <a:ext cx="4506913" cy="33813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39:notes"/>
          <p:cNvSpPr txBox="1"/>
          <p:nvPr>
            <p:ph idx="1" type="body"/>
          </p:nvPr>
        </p:nvSpPr>
        <p:spPr>
          <a:xfrm>
            <a:off x="688817" y="4821506"/>
            <a:ext cx="5510530" cy="3944868"/>
          </a:xfrm>
          <a:prstGeom prst="rect">
            <a:avLst/>
          </a:prstGeom>
        </p:spPr>
        <p:txBody>
          <a:bodyPr anchorCtr="0" anchor="t" bIns="48300" lIns="96600" spcFirstLastPara="1" rIns="96600" wrap="square" tIns="483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0" name="Google Shape;650;p39:notes"/>
          <p:cNvSpPr/>
          <p:nvPr>
            <p:ph idx="2" type="sldImg"/>
          </p:nvPr>
        </p:nvSpPr>
        <p:spPr>
          <a:xfrm>
            <a:off x="1190625" y="1252538"/>
            <a:ext cx="4506913" cy="33813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4:notes"/>
          <p:cNvSpPr txBox="1"/>
          <p:nvPr>
            <p:ph idx="1" type="body"/>
          </p:nvPr>
        </p:nvSpPr>
        <p:spPr>
          <a:xfrm>
            <a:off x="688817" y="4821506"/>
            <a:ext cx="5510530" cy="3944868"/>
          </a:xfrm>
          <a:prstGeom prst="rect">
            <a:avLst/>
          </a:prstGeom>
        </p:spPr>
        <p:txBody>
          <a:bodyPr anchorCtr="0" anchor="t" bIns="48300" lIns="96600" spcFirstLastPara="1" rIns="96600" wrap="square" tIns="483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4:notes"/>
          <p:cNvSpPr/>
          <p:nvPr>
            <p:ph idx="2" type="sldImg"/>
          </p:nvPr>
        </p:nvSpPr>
        <p:spPr>
          <a:xfrm>
            <a:off x="1190625" y="1252538"/>
            <a:ext cx="4506913" cy="33813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40:notes"/>
          <p:cNvSpPr txBox="1"/>
          <p:nvPr>
            <p:ph idx="1" type="body"/>
          </p:nvPr>
        </p:nvSpPr>
        <p:spPr>
          <a:xfrm>
            <a:off x="688817" y="4821506"/>
            <a:ext cx="5510530" cy="3944868"/>
          </a:xfrm>
          <a:prstGeom prst="rect">
            <a:avLst/>
          </a:prstGeom>
        </p:spPr>
        <p:txBody>
          <a:bodyPr anchorCtr="0" anchor="t" bIns="48300" lIns="96600" spcFirstLastPara="1" rIns="96600" wrap="square" tIns="483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3" name="Google Shape;693;p40:notes"/>
          <p:cNvSpPr/>
          <p:nvPr>
            <p:ph idx="2" type="sldImg"/>
          </p:nvPr>
        </p:nvSpPr>
        <p:spPr>
          <a:xfrm>
            <a:off x="1190625" y="1252538"/>
            <a:ext cx="4506913" cy="33813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41:notes"/>
          <p:cNvSpPr txBox="1"/>
          <p:nvPr>
            <p:ph idx="1" type="body"/>
          </p:nvPr>
        </p:nvSpPr>
        <p:spPr>
          <a:xfrm>
            <a:off x="688817" y="4821506"/>
            <a:ext cx="5510530" cy="3944868"/>
          </a:xfrm>
          <a:prstGeom prst="rect">
            <a:avLst/>
          </a:prstGeom>
        </p:spPr>
        <p:txBody>
          <a:bodyPr anchorCtr="0" anchor="t" bIns="48300" lIns="96600" spcFirstLastPara="1" rIns="96600" wrap="square" tIns="483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1" name="Google Shape;701;p41:notes"/>
          <p:cNvSpPr/>
          <p:nvPr>
            <p:ph idx="2" type="sldImg"/>
          </p:nvPr>
        </p:nvSpPr>
        <p:spPr>
          <a:xfrm>
            <a:off x="1190625" y="1252538"/>
            <a:ext cx="4506913" cy="33813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42:notes"/>
          <p:cNvSpPr txBox="1"/>
          <p:nvPr>
            <p:ph idx="1" type="body"/>
          </p:nvPr>
        </p:nvSpPr>
        <p:spPr>
          <a:xfrm>
            <a:off x="688817" y="4821506"/>
            <a:ext cx="5510530" cy="3944868"/>
          </a:xfrm>
          <a:prstGeom prst="rect">
            <a:avLst/>
          </a:prstGeom>
        </p:spPr>
        <p:txBody>
          <a:bodyPr anchorCtr="0" anchor="t" bIns="48300" lIns="96600" spcFirstLastPara="1" rIns="96600" wrap="square" tIns="483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0" name="Google Shape;710;p42:notes"/>
          <p:cNvSpPr/>
          <p:nvPr>
            <p:ph idx="2" type="sldImg"/>
          </p:nvPr>
        </p:nvSpPr>
        <p:spPr>
          <a:xfrm>
            <a:off x="1190625" y="1252538"/>
            <a:ext cx="4506913" cy="33813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43:notes"/>
          <p:cNvSpPr txBox="1"/>
          <p:nvPr>
            <p:ph idx="1" type="body"/>
          </p:nvPr>
        </p:nvSpPr>
        <p:spPr>
          <a:xfrm>
            <a:off x="688817" y="4821506"/>
            <a:ext cx="5510530" cy="3944868"/>
          </a:xfrm>
          <a:prstGeom prst="rect">
            <a:avLst/>
          </a:prstGeom>
        </p:spPr>
        <p:txBody>
          <a:bodyPr anchorCtr="0" anchor="t" bIns="48300" lIns="96600" spcFirstLastPara="1" rIns="96600" wrap="square" tIns="483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7" name="Google Shape;717;p43:notes"/>
          <p:cNvSpPr/>
          <p:nvPr>
            <p:ph idx="2" type="sldImg"/>
          </p:nvPr>
        </p:nvSpPr>
        <p:spPr>
          <a:xfrm>
            <a:off x="1190625" y="1252538"/>
            <a:ext cx="4506913" cy="33813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44:notes"/>
          <p:cNvSpPr txBox="1"/>
          <p:nvPr>
            <p:ph idx="1" type="body"/>
          </p:nvPr>
        </p:nvSpPr>
        <p:spPr>
          <a:xfrm>
            <a:off x="688817" y="4821506"/>
            <a:ext cx="5510530" cy="3944868"/>
          </a:xfrm>
          <a:prstGeom prst="rect">
            <a:avLst/>
          </a:prstGeom>
        </p:spPr>
        <p:txBody>
          <a:bodyPr anchorCtr="0" anchor="t" bIns="48300" lIns="96600" spcFirstLastPara="1" rIns="96600" wrap="square" tIns="483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4" name="Google Shape;724;p44:notes"/>
          <p:cNvSpPr/>
          <p:nvPr>
            <p:ph idx="2" type="sldImg"/>
          </p:nvPr>
        </p:nvSpPr>
        <p:spPr>
          <a:xfrm>
            <a:off x="1190625" y="1252538"/>
            <a:ext cx="4506913" cy="33813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5:notes"/>
          <p:cNvSpPr txBox="1"/>
          <p:nvPr>
            <p:ph idx="1" type="body"/>
          </p:nvPr>
        </p:nvSpPr>
        <p:spPr>
          <a:xfrm>
            <a:off x="688817" y="4821506"/>
            <a:ext cx="5510530" cy="3944868"/>
          </a:xfrm>
          <a:prstGeom prst="rect">
            <a:avLst/>
          </a:prstGeom>
        </p:spPr>
        <p:txBody>
          <a:bodyPr anchorCtr="0" anchor="t" bIns="48300" lIns="96600" spcFirstLastPara="1" rIns="96600" wrap="square" tIns="483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5:notes"/>
          <p:cNvSpPr/>
          <p:nvPr>
            <p:ph idx="2" type="sldImg"/>
          </p:nvPr>
        </p:nvSpPr>
        <p:spPr>
          <a:xfrm>
            <a:off x="1190625" y="1252538"/>
            <a:ext cx="4506913" cy="33813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6:notes"/>
          <p:cNvSpPr txBox="1"/>
          <p:nvPr>
            <p:ph idx="1" type="body"/>
          </p:nvPr>
        </p:nvSpPr>
        <p:spPr>
          <a:xfrm>
            <a:off x="688817" y="4821506"/>
            <a:ext cx="5510530" cy="3944868"/>
          </a:xfrm>
          <a:prstGeom prst="rect">
            <a:avLst/>
          </a:prstGeom>
        </p:spPr>
        <p:txBody>
          <a:bodyPr anchorCtr="0" anchor="t" bIns="48300" lIns="96600" spcFirstLastPara="1" rIns="96600" wrap="square" tIns="483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6:notes"/>
          <p:cNvSpPr/>
          <p:nvPr>
            <p:ph idx="2" type="sldImg"/>
          </p:nvPr>
        </p:nvSpPr>
        <p:spPr>
          <a:xfrm>
            <a:off x="1190625" y="1252538"/>
            <a:ext cx="4506913" cy="33813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7:notes"/>
          <p:cNvSpPr txBox="1"/>
          <p:nvPr>
            <p:ph idx="1" type="body"/>
          </p:nvPr>
        </p:nvSpPr>
        <p:spPr>
          <a:xfrm>
            <a:off x="688817" y="4821506"/>
            <a:ext cx="5510530" cy="3944868"/>
          </a:xfrm>
          <a:prstGeom prst="rect">
            <a:avLst/>
          </a:prstGeom>
        </p:spPr>
        <p:txBody>
          <a:bodyPr anchorCtr="0" anchor="t" bIns="48300" lIns="96600" spcFirstLastPara="1" rIns="96600" wrap="square" tIns="483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7:notes"/>
          <p:cNvSpPr/>
          <p:nvPr>
            <p:ph idx="2" type="sldImg"/>
          </p:nvPr>
        </p:nvSpPr>
        <p:spPr>
          <a:xfrm>
            <a:off x="1190625" y="1252538"/>
            <a:ext cx="4506913" cy="33813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8:notes"/>
          <p:cNvSpPr txBox="1"/>
          <p:nvPr>
            <p:ph idx="1" type="body"/>
          </p:nvPr>
        </p:nvSpPr>
        <p:spPr>
          <a:xfrm>
            <a:off x="688817" y="4821506"/>
            <a:ext cx="5510530" cy="3944868"/>
          </a:xfrm>
          <a:prstGeom prst="rect">
            <a:avLst/>
          </a:prstGeom>
        </p:spPr>
        <p:txBody>
          <a:bodyPr anchorCtr="0" anchor="t" bIns="48300" lIns="96600" spcFirstLastPara="1" rIns="96600" wrap="square" tIns="483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8:notes"/>
          <p:cNvSpPr/>
          <p:nvPr>
            <p:ph idx="2" type="sldImg"/>
          </p:nvPr>
        </p:nvSpPr>
        <p:spPr>
          <a:xfrm>
            <a:off x="1190625" y="1252538"/>
            <a:ext cx="4506913" cy="33813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9:notes"/>
          <p:cNvSpPr txBox="1"/>
          <p:nvPr>
            <p:ph idx="1" type="body"/>
          </p:nvPr>
        </p:nvSpPr>
        <p:spPr>
          <a:xfrm>
            <a:off x="688817" y="4821506"/>
            <a:ext cx="5510530" cy="3944868"/>
          </a:xfrm>
          <a:prstGeom prst="rect">
            <a:avLst/>
          </a:prstGeom>
        </p:spPr>
        <p:txBody>
          <a:bodyPr anchorCtr="0" anchor="t" bIns="48300" lIns="96600" spcFirstLastPara="1" rIns="96600" wrap="square" tIns="483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9:notes"/>
          <p:cNvSpPr/>
          <p:nvPr>
            <p:ph idx="2" type="sldImg"/>
          </p:nvPr>
        </p:nvSpPr>
        <p:spPr>
          <a:xfrm>
            <a:off x="1190625" y="1252538"/>
            <a:ext cx="4506913" cy="33813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1200">
        <p14:prism dir="l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1"/>
          <p:cNvSpPr txBox="1"/>
          <p:nvPr>
            <p:ph idx="1" type="body"/>
          </p:nvPr>
        </p:nvSpPr>
        <p:spPr>
          <a:xfrm rot="5400000">
            <a:off x="2396331" y="57944"/>
            <a:ext cx="4351338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11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1200">
        <p14:prism dir="l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/>
          <p:nvPr>
            <p:ph type="title"/>
          </p:nvPr>
        </p:nvSpPr>
        <p:spPr>
          <a:xfrm rot="5400000">
            <a:off x="4623594" y="2285207"/>
            <a:ext cx="5811838" cy="1971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2"/>
          <p:cNvSpPr txBox="1"/>
          <p:nvPr>
            <p:ph idx="1" type="body"/>
          </p:nvPr>
        </p:nvSpPr>
        <p:spPr>
          <a:xfrm rot="5400000">
            <a:off x="623094" y="370681"/>
            <a:ext cx="5811838" cy="58007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12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1200">
        <p14:prism dir="l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1200">
        <p14:prism dir="l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1200">
        <p14:prism dir="l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/>
          <p:nvPr>
            <p:ph type="ctrTitle"/>
          </p:nvPr>
        </p:nvSpPr>
        <p:spPr>
          <a:xfrm>
            <a:off x="685800" y="1122363"/>
            <a:ext cx="77724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" type="subTitle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33" name="Google Shape;33;p5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5" name="Google Shape;35;p5"/>
          <p:cNvSpPr txBox="1"/>
          <p:nvPr/>
        </p:nvSpPr>
        <p:spPr>
          <a:xfrm>
            <a:off x="3371010" y="6542854"/>
            <a:ext cx="2401980" cy="2309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55000" lnSpcReduction="20000"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ct val="100000"/>
              <a:buFont typeface="Arial"/>
              <a:buNone/>
            </a:pPr>
            <a:r>
              <a:rPr lang="en-US" sz="2000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rPr>
              <a:t>Prof. Suraj Bhoyar, 2018</a:t>
            </a:r>
            <a:endParaRPr sz="2000">
              <a:solidFill>
                <a:srgbClr val="1E4E7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1200">
        <p14:prism dir="l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" type="body"/>
          </p:nvPr>
        </p:nvSpPr>
        <p:spPr>
          <a:xfrm>
            <a:off x="623888" y="4589464"/>
            <a:ext cx="78867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9" name="Google Shape;39;p6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6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6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1200">
        <p14:prism dir="l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7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7"/>
          <p:cNvSpPr txBox="1"/>
          <p:nvPr>
            <p:ph idx="1" type="body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5" name="Google Shape;45;p7"/>
          <p:cNvSpPr txBox="1"/>
          <p:nvPr>
            <p:ph idx="2" type="body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7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1200">
        <p14:prism dir="l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/>
          <p:nvPr>
            <p:ph type="title"/>
          </p:nvPr>
        </p:nvSpPr>
        <p:spPr>
          <a:xfrm>
            <a:off x="629841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8"/>
          <p:cNvSpPr txBox="1"/>
          <p:nvPr>
            <p:ph idx="1" type="body"/>
          </p:nvPr>
        </p:nvSpPr>
        <p:spPr>
          <a:xfrm>
            <a:off x="629842" y="1681163"/>
            <a:ext cx="3868340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" name="Google Shape;52;p8"/>
          <p:cNvSpPr txBox="1"/>
          <p:nvPr>
            <p:ph idx="2" type="body"/>
          </p:nvPr>
        </p:nvSpPr>
        <p:spPr>
          <a:xfrm>
            <a:off x="629842" y="2505075"/>
            <a:ext cx="3868340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3" type="body"/>
          </p:nvPr>
        </p:nvSpPr>
        <p:spPr>
          <a:xfrm>
            <a:off x="4629150" y="1681163"/>
            <a:ext cx="3887391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4" name="Google Shape;54;p8"/>
          <p:cNvSpPr txBox="1"/>
          <p:nvPr>
            <p:ph idx="4" type="body"/>
          </p:nvPr>
        </p:nvSpPr>
        <p:spPr>
          <a:xfrm>
            <a:off x="4629150" y="2505075"/>
            <a:ext cx="3887391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" name="Google Shape;55;p8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8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8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1200">
        <p14:prism dir="l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/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" type="body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9"/>
          <p:cNvSpPr txBox="1"/>
          <p:nvPr>
            <p:ph idx="2" type="body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2" name="Google Shape;62;p9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9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1200">
        <p14:prism dir="l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/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/>
          <p:nvPr>
            <p:ph idx="2" type="pic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0"/>
          <p:cNvSpPr txBox="1"/>
          <p:nvPr>
            <p:ph idx="1" type="body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10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1200">
        <p14:prism dir="l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>
    <mc:Choice Requires="p14">
      <p:transition spd="slow" p14:dur="1200">
        <p14:prism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Relationship Id="rId4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jpg"/><Relationship Id="rId4" Type="http://schemas.openxmlformats.org/officeDocument/2006/relationships/image" Target="../media/image10.png"/><Relationship Id="rId5" Type="http://schemas.openxmlformats.org/officeDocument/2006/relationships/image" Target="../media/image2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.jpg"/><Relationship Id="rId4" Type="http://schemas.openxmlformats.org/officeDocument/2006/relationships/image" Target="../media/image2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7.jpg"/><Relationship Id="rId4" Type="http://schemas.openxmlformats.org/officeDocument/2006/relationships/image" Target="../media/image22.png"/><Relationship Id="rId11" Type="http://schemas.openxmlformats.org/officeDocument/2006/relationships/image" Target="../media/image24.png"/><Relationship Id="rId10" Type="http://schemas.openxmlformats.org/officeDocument/2006/relationships/image" Target="../media/image43.png"/><Relationship Id="rId12" Type="http://schemas.openxmlformats.org/officeDocument/2006/relationships/image" Target="../media/image23.png"/><Relationship Id="rId9" Type="http://schemas.openxmlformats.org/officeDocument/2006/relationships/image" Target="../media/image26.png"/><Relationship Id="rId5" Type="http://schemas.openxmlformats.org/officeDocument/2006/relationships/image" Target="../media/image14.png"/><Relationship Id="rId6" Type="http://schemas.openxmlformats.org/officeDocument/2006/relationships/image" Target="../media/image25.png"/><Relationship Id="rId7" Type="http://schemas.openxmlformats.org/officeDocument/2006/relationships/image" Target="../media/image19.png"/><Relationship Id="rId8" Type="http://schemas.openxmlformats.org/officeDocument/2006/relationships/image" Target="../media/image1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7.jpg"/><Relationship Id="rId4" Type="http://schemas.openxmlformats.org/officeDocument/2006/relationships/image" Target="../media/image18.png"/><Relationship Id="rId11" Type="http://schemas.openxmlformats.org/officeDocument/2006/relationships/image" Target="../media/image40.png"/><Relationship Id="rId10" Type="http://schemas.openxmlformats.org/officeDocument/2006/relationships/image" Target="../media/image27.png"/><Relationship Id="rId12" Type="http://schemas.openxmlformats.org/officeDocument/2006/relationships/image" Target="../media/image28.png"/><Relationship Id="rId9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35.png"/><Relationship Id="rId7" Type="http://schemas.openxmlformats.org/officeDocument/2006/relationships/image" Target="../media/image12.png"/><Relationship Id="rId8" Type="http://schemas.openxmlformats.org/officeDocument/2006/relationships/image" Target="../media/image1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7.jpg"/><Relationship Id="rId4" Type="http://schemas.openxmlformats.org/officeDocument/2006/relationships/image" Target="../media/image37.png"/><Relationship Id="rId10" Type="http://schemas.openxmlformats.org/officeDocument/2006/relationships/image" Target="../media/image31.png"/><Relationship Id="rId9" Type="http://schemas.openxmlformats.org/officeDocument/2006/relationships/image" Target="../media/image41.png"/><Relationship Id="rId5" Type="http://schemas.openxmlformats.org/officeDocument/2006/relationships/image" Target="../media/image29.png"/><Relationship Id="rId6" Type="http://schemas.openxmlformats.org/officeDocument/2006/relationships/image" Target="../media/image38.png"/><Relationship Id="rId7" Type="http://schemas.openxmlformats.org/officeDocument/2006/relationships/image" Target="../media/image32.png"/><Relationship Id="rId8" Type="http://schemas.openxmlformats.org/officeDocument/2006/relationships/image" Target="../media/image3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7.jpg"/><Relationship Id="rId4" Type="http://schemas.openxmlformats.org/officeDocument/2006/relationships/image" Target="../media/image36.png"/></Relationships>
</file>

<file path=ppt/slides/_rels/slide22.xml.rels><?xml version="1.0" encoding="UTF-8" standalone="yes"?><Relationships xmlns="http://schemas.openxmlformats.org/package/2006/relationships"><Relationship Id="rId11" Type="http://schemas.openxmlformats.org/officeDocument/2006/relationships/image" Target="../media/image39.png"/><Relationship Id="rId10" Type="http://schemas.openxmlformats.org/officeDocument/2006/relationships/image" Target="../media/image42.png"/><Relationship Id="rId13" Type="http://schemas.openxmlformats.org/officeDocument/2006/relationships/image" Target="../media/image46.png"/><Relationship Id="rId1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7.jpg"/><Relationship Id="rId4" Type="http://schemas.openxmlformats.org/officeDocument/2006/relationships/image" Target="../media/image153.png"/><Relationship Id="rId9" Type="http://schemas.openxmlformats.org/officeDocument/2006/relationships/image" Target="../media/image45.png"/><Relationship Id="rId15" Type="http://schemas.openxmlformats.org/officeDocument/2006/relationships/image" Target="../media/image53.png"/><Relationship Id="rId14" Type="http://schemas.openxmlformats.org/officeDocument/2006/relationships/image" Target="../media/image48.png"/><Relationship Id="rId17" Type="http://schemas.openxmlformats.org/officeDocument/2006/relationships/image" Target="../media/image49.png"/><Relationship Id="rId16" Type="http://schemas.openxmlformats.org/officeDocument/2006/relationships/image" Target="../media/image74.png"/><Relationship Id="rId5" Type="http://schemas.openxmlformats.org/officeDocument/2006/relationships/image" Target="../media/image34.png"/><Relationship Id="rId6" Type="http://schemas.openxmlformats.org/officeDocument/2006/relationships/image" Target="../media/image33.png"/><Relationship Id="rId18" Type="http://schemas.openxmlformats.org/officeDocument/2006/relationships/image" Target="../media/image59.png"/><Relationship Id="rId7" Type="http://schemas.openxmlformats.org/officeDocument/2006/relationships/image" Target="../media/image50.png"/><Relationship Id="rId8" Type="http://schemas.openxmlformats.org/officeDocument/2006/relationships/image" Target="../media/image44.png"/></Relationships>
</file>

<file path=ppt/slides/_rels/slide23.xml.rels><?xml version="1.0" encoding="UTF-8" standalone="yes"?><Relationships xmlns="http://schemas.openxmlformats.org/package/2006/relationships"><Relationship Id="rId20" Type="http://schemas.openxmlformats.org/officeDocument/2006/relationships/image" Target="../media/image65.png"/><Relationship Id="rId11" Type="http://schemas.openxmlformats.org/officeDocument/2006/relationships/image" Target="../media/image61.png"/><Relationship Id="rId22" Type="http://schemas.openxmlformats.org/officeDocument/2006/relationships/image" Target="../media/image67.png"/><Relationship Id="rId10" Type="http://schemas.openxmlformats.org/officeDocument/2006/relationships/image" Target="../media/image60.png"/><Relationship Id="rId21" Type="http://schemas.openxmlformats.org/officeDocument/2006/relationships/image" Target="../media/image76.png"/><Relationship Id="rId13" Type="http://schemas.openxmlformats.org/officeDocument/2006/relationships/image" Target="../media/image58.png"/><Relationship Id="rId12" Type="http://schemas.openxmlformats.org/officeDocument/2006/relationships/image" Target="../media/image57.png"/><Relationship Id="rId23" Type="http://schemas.openxmlformats.org/officeDocument/2006/relationships/image" Target="../media/image7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7.jpg"/><Relationship Id="rId4" Type="http://schemas.openxmlformats.org/officeDocument/2006/relationships/image" Target="../media/image54.png"/><Relationship Id="rId9" Type="http://schemas.openxmlformats.org/officeDocument/2006/relationships/image" Target="../media/image55.png"/><Relationship Id="rId15" Type="http://schemas.openxmlformats.org/officeDocument/2006/relationships/image" Target="../media/image64.png"/><Relationship Id="rId14" Type="http://schemas.openxmlformats.org/officeDocument/2006/relationships/image" Target="../media/image68.png"/><Relationship Id="rId17" Type="http://schemas.openxmlformats.org/officeDocument/2006/relationships/image" Target="../media/image66.png"/><Relationship Id="rId16" Type="http://schemas.openxmlformats.org/officeDocument/2006/relationships/image" Target="../media/image62.png"/><Relationship Id="rId5" Type="http://schemas.openxmlformats.org/officeDocument/2006/relationships/image" Target="../media/image52.png"/><Relationship Id="rId19" Type="http://schemas.openxmlformats.org/officeDocument/2006/relationships/image" Target="../media/image73.png"/><Relationship Id="rId6" Type="http://schemas.openxmlformats.org/officeDocument/2006/relationships/image" Target="../media/image56.png"/><Relationship Id="rId18" Type="http://schemas.openxmlformats.org/officeDocument/2006/relationships/image" Target="../media/image75.png"/><Relationship Id="rId7" Type="http://schemas.openxmlformats.org/officeDocument/2006/relationships/image" Target="../media/image51.png"/><Relationship Id="rId8" Type="http://schemas.openxmlformats.org/officeDocument/2006/relationships/image" Target="../media/image6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7.jpg"/><Relationship Id="rId4" Type="http://schemas.openxmlformats.org/officeDocument/2006/relationships/image" Target="../media/image72.png"/><Relationship Id="rId5" Type="http://schemas.openxmlformats.org/officeDocument/2006/relationships/image" Target="../media/image69.png"/><Relationship Id="rId6" Type="http://schemas.openxmlformats.org/officeDocument/2006/relationships/image" Target="../media/image77.png"/><Relationship Id="rId7" Type="http://schemas.openxmlformats.org/officeDocument/2006/relationships/image" Target="../media/image7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7.jpg"/><Relationship Id="rId4" Type="http://schemas.openxmlformats.org/officeDocument/2006/relationships/image" Target="../media/image9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7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7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7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7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7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7.jpg"/><Relationship Id="rId4" Type="http://schemas.openxmlformats.org/officeDocument/2006/relationships/image" Target="../media/image79.png"/><Relationship Id="rId5" Type="http://schemas.openxmlformats.org/officeDocument/2006/relationships/image" Target="../media/image8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7.jpg"/><Relationship Id="rId4" Type="http://schemas.openxmlformats.org/officeDocument/2006/relationships/image" Target="../media/image95.png"/><Relationship Id="rId5" Type="http://schemas.openxmlformats.org/officeDocument/2006/relationships/image" Target="../media/image84.png"/><Relationship Id="rId6" Type="http://schemas.openxmlformats.org/officeDocument/2006/relationships/image" Target="../media/image80.png"/><Relationship Id="rId7" Type="http://schemas.openxmlformats.org/officeDocument/2006/relationships/image" Target="../media/image83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7.jpg"/></Relationships>
</file>

<file path=ppt/slides/_rels/slide34.xml.rels><?xml version="1.0" encoding="UTF-8" standalone="yes"?><Relationships xmlns="http://schemas.openxmlformats.org/package/2006/relationships"><Relationship Id="rId20" Type="http://schemas.openxmlformats.org/officeDocument/2006/relationships/image" Target="../media/image96.png"/><Relationship Id="rId11" Type="http://schemas.openxmlformats.org/officeDocument/2006/relationships/image" Target="../media/image89.png"/><Relationship Id="rId10" Type="http://schemas.openxmlformats.org/officeDocument/2006/relationships/image" Target="../media/image98.png"/><Relationship Id="rId21" Type="http://schemas.openxmlformats.org/officeDocument/2006/relationships/image" Target="../media/image99.png"/><Relationship Id="rId13" Type="http://schemas.openxmlformats.org/officeDocument/2006/relationships/image" Target="../media/image90.png"/><Relationship Id="rId12" Type="http://schemas.openxmlformats.org/officeDocument/2006/relationships/image" Target="../media/image9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7.jpg"/><Relationship Id="rId4" Type="http://schemas.openxmlformats.org/officeDocument/2006/relationships/image" Target="../media/image78.png"/><Relationship Id="rId9" Type="http://schemas.openxmlformats.org/officeDocument/2006/relationships/image" Target="../media/image82.png"/><Relationship Id="rId15" Type="http://schemas.openxmlformats.org/officeDocument/2006/relationships/image" Target="../media/image92.png"/><Relationship Id="rId14" Type="http://schemas.openxmlformats.org/officeDocument/2006/relationships/image" Target="../media/image91.png"/><Relationship Id="rId17" Type="http://schemas.openxmlformats.org/officeDocument/2006/relationships/image" Target="../media/image94.png"/><Relationship Id="rId16" Type="http://schemas.openxmlformats.org/officeDocument/2006/relationships/image" Target="../media/image100.png"/><Relationship Id="rId5" Type="http://schemas.openxmlformats.org/officeDocument/2006/relationships/image" Target="../media/image88.png"/><Relationship Id="rId19" Type="http://schemas.openxmlformats.org/officeDocument/2006/relationships/image" Target="../media/image102.png"/><Relationship Id="rId6" Type="http://schemas.openxmlformats.org/officeDocument/2006/relationships/image" Target="../media/image86.png"/><Relationship Id="rId18" Type="http://schemas.openxmlformats.org/officeDocument/2006/relationships/image" Target="../media/image105.png"/><Relationship Id="rId7" Type="http://schemas.openxmlformats.org/officeDocument/2006/relationships/image" Target="../media/image87.png"/><Relationship Id="rId8" Type="http://schemas.openxmlformats.org/officeDocument/2006/relationships/image" Target="../media/image85.png"/></Relationships>
</file>

<file path=ppt/slides/_rels/slide35.xml.rels><?xml version="1.0" encoding="UTF-8" standalone="yes"?><Relationships xmlns="http://schemas.openxmlformats.org/package/2006/relationships"><Relationship Id="rId11" Type="http://schemas.openxmlformats.org/officeDocument/2006/relationships/image" Target="../media/image109.png"/><Relationship Id="rId10" Type="http://schemas.openxmlformats.org/officeDocument/2006/relationships/image" Target="../media/image111.png"/><Relationship Id="rId13" Type="http://schemas.openxmlformats.org/officeDocument/2006/relationships/image" Target="../media/image112.png"/><Relationship Id="rId12" Type="http://schemas.openxmlformats.org/officeDocument/2006/relationships/image" Target="../media/image11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7.jpg"/><Relationship Id="rId4" Type="http://schemas.openxmlformats.org/officeDocument/2006/relationships/image" Target="../media/image101.png"/><Relationship Id="rId9" Type="http://schemas.openxmlformats.org/officeDocument/2006/relationships/image" Target="../media/image108.png"/><Relationship Id="rId15" Type="http://schemas.openxmlformats.org/officeDocument/2006/relationships/image" Target="../media/image116.png"/><Relationship Id="rId14" Type="http://schemas.openxmlformats.org/officeDocument/2006/relationships/image" Target="../media/image115.png"/><Relationship Id="rId17" Type="http://schemas.openxmlformats.org/officeDocument/2006/relationships/image" Target="../media/image117.png"/><Relationship Id="rId16" Type="http://schemas.openxmlformats.org/officeDocument/2006/relationships/image" Target="../media/image132.png"/><Relationship Id="rId5" Type="http://schemas.openxmlformats.org/officeDocument/2006/relationships/image" Target="../media/image103.png"/><Relationship Id="rId6" Type="http://schemas.openxmlformats.org/officeDocument/2006/relationships/image" Target="../media/image106.png"/><Relationship Id="rId18" Type="http://schemas.openxmlformats.org/officeDocument/2006/relationships/image" Target="../media/image114.png"/><Relationship Id="rId7" Type="http://schemas.openxmlformats.org/officeDocument/2006/relationships/image" Target="../media/image107.png"/><Relationship Id="rId8" Type="http://schemas.openxmlformats.org/officeDocument/2006/relationships/image" Target="../media/image104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7.jpg"/><Relationship Id="rId4" Type="http://schemas.openxmlformats.org/officeDocument/2006/relationships/image" Target="../media/image118.png"/></Relationships>
</file>

<file path=ppt/slides/_rels/slide37.xml.rels><?xml version="1.0" encoding="UTF-8" standalone="yes"?><Relationships xmlns="http://schemas.openxmlformats.org/package/2006/relationships"><Relationship Id="rId11" Type="http://schemas.openxmlformats.org/officeDocument/2006/relationships/image" Target="../media/image123.png"/><Relationship Id="rId10" Type="http://schemas.openxmlformats.org/officeDocument/2006/relationships/image" Target="../media/image125.png"/><Relationship Id="rId13" Type="http://schemas.openxmlformats.org/officeDocument/2006/relationships/image" Target="../media/image128.png"/><Relationship Id="rId12" Type="http://schemas.openxmlformats.org/officeDocument/2006/relationships/image" Target="../media/image12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7.jpg"/><Relationship Id="rId4" Type="http://schemas.openxmlformats.org/officeDocument/2006/relationships/image" Target="../media/image121.png"/><Relationship Id="rId9" Type="http://schemas.openxmlformats.org/officeDocument/2006/relationships/image" Target="../media/image126.png"/><Relationship Id="rId15" Type="http://schemas.openxmlformats.org/officeDocument/2006/relationships/image" Target="../media/image120.png"/><Relationship Id="rId14" Type="http://schemas.openxmlformats.org/officeDocument/2006/relationships/image" Target="../media/image130.png"/><Relationship Id="rId17" Type="http://schemas.openxmlformats.org/officeDocument/2006/relationships/image" Target="../media/image134.png"/><Relationship Id="rId16" Type="http://schemas.openxmlformats.org/officeDocument/2006/relationships/image" Target="../media/image129.png"/><Relationship Id="rId5" Type="http://schemas.openxmlformats.org/officeDocument/2006/relationships/image" Target="../media/image124.png"/><Relationship Id="rId6" Type="http://schemas.openxmlformats.org/officeDocument/2006/relationships/image" Target="../media/image113.png"/><Relationship Id="rId18" Type="http://schemas.openxmlformats.org/officeDocument/2006/relationships/image" Target="../media/image135.png"/><Relationship Id="rId7" Type="http://schemas.openxmlformats.org/officeDocument/2006/relationships/image" Target="../media/image119.png"/><Relationship Id="rId8" Type="http://schemas.openxmlformats.org/officeDocument/2006/relationships/image" Target="../media/image127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7.jpg"/></Relationships>
</file>

<file path=ppt/slides/_rels/slide39.xml.rels><?xml version="1.0" encoding="UTF-8" standalone="yes"?><Relationships xmlns="http://schemas.openxmlformats.org/package/2006/relationships"><Relationship Id="rId20" Type="http://schemas.openxmlformats.org/officeDocument/2006/relationships/image" Target="../media/image145.png"/><Relationship Id="rId11" Type="http://schemas.openxmlformats.org/officeDocument/2006/relationships/image" Target="../media/image152.png"/><Relationship Id="rId22" Type="http://schemas.openxmlformats.org/officeDocument/2006/relationships/image" Target="../media/image151.png"/><Relationship Id="rId10" Type="http://schemas.openxmlformats.org/officeDocument/2006/relationships/image" Target="../media/image150.png"/><Relationship Id="rId21" Type="http://schemas.openxmlformats.org/officeDocument/2006/relationships/image" Target="../media/image147.png"/><Relationship Id="rId13" Type="http://schemas.openxmlformats.org/officeDocument/2006/relationships/image" Target="../media/image140.png"/><Relationship Id="rId12" Type="http://schemas.openxmlformats.org/officeDocument/2006/relationships/image" Target="../media/image14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7.jpg"/><Relationship Id="rId4" Type="http://schemas.openxmlformats.org/officeDocument/2006/relationships/image" Target="../media/image133.png"/><Relationship Id="rId9" Type="http://schemas.openxmlformats.org/officeDocument/2006/relationships/image" Target="../media/image138.png"/><Relationship Id="rId15" Type="http://schemas.openxmlformats.org/officeDocument/2006/relationships/image" Target="../media/image141.png"/><Relationship Id="rId14" Type="http://schemas.openxmlformats.org/officeDocument/2006/relationships/image" Target="../media/image139.png"/><Relationship Id="rId17" Type="http://schemas.openxmlformats.org/officeDocument/2006/relationships/image" Target="../media/image142.png"/><Relationship Id="rId16" Type="http://schemas.openxmlformats.org/officeDocument/2006/relationships/image" Target="../media/image148.png"/><Relationship Id="rId5" Type="http://schemas.openxmlformats.org/officeDocument/2006/relationships/image" Target="../media/image146.png"/><Relationship Id="rId19" Type="http://schemas.openxmlformats.org/officeDocument/2006/relationships/image" Target="../media/image149.png"/><Relationship Id="rId6" Type="http://schemas.openxmlformats.org/officeDocument/2006/relationships/image" Target="../media/image136.png"/><Relationship Id="rId18" Type="http://schemas.openxmlformats.org/officeDocument/2006/relationships/image" Target="../media/image143.png"/><Relationship Id="rId7" Type="http://schemas.openxmlformats.org/officeDocument/2006/relationships/image" Target="../media/image131.png"/><Relationship Id="rId8" Type="http://schemas.openxmlformats.org/officeDocument/2006/relationships/image" Target="../media/image13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jp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7.jp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7.jp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7.jp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7.jp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7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jpg"/><Relationship Id="rId4" Type="http://schemas.openxmlformats.org/officeDocument/2006/relationships/image" Target="../media/image8.png"/><Relationship Id="rId9" Type="http://schemas.openxmlformats.org/officeDocument/2006/relationships/image" Target="../media/image5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6.png"/><Relationship Id="rId8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3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27648"/>
            <a:ext cx="914400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3"/>
          <p:cNvSpPr/>
          <p:nvPr/>
        </p:nvSpPr>
        <p:spPr>
          <a:xfrm>
            <a:off x="593720" y="1840620"/>
            <a:ext cx="1336227" cy="1310954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13"/>
          <p:cNvSpPr/>
          <p:nvPr/>
        </p:nvSpPr>
        <p:spPr>
          <a:xfrm>
            <a:off x="4646363" y="3348915"/>
            <a:ext cx="484001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PLD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1" name="Google Shape;91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2300"/>
            <a:ext cx="6504495" cy="858321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3"/>
          <p:cNvSpPr txBox="1"/>
          <p:nvPr/>
        </p:nvSpPr>
        <p:spPr>
          <a:xfrm>
            <a:off x="869966" y="243299"/>
            <a:ext cx="6039881" cy="7647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b="1" lang="en-US" sz="2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Dept. of Computer Science &amp; Engineering. </a:t>
            </a:r>
            <a:endParaRPr/>
          </a:p>
        </p:txBody>
      </p:sp>
      <p:sp>
        <p:nvSpPr>
          <p:cNvPr id="93" name="Google Shape;93;p13"/>
          <p:cNvSpPr txBox="1"/>
          <p:nvPr/>
        </p:nvSpPr>
        <p:spPr>
          <a:xfrm>
            <a:off x="4185501" y="4993510"/>
            <a:ext cx="4958499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Prepared By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Prof. A. R. Uttarkar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Assistant Professor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CSE Department, MIT SOE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13"/>
          <p:cNvSpPr txBox="1"/>
          <p:nvPr/>
        </p:nvSpPr>
        <p:spPr>
          <a:xfrm>
            <a:off x="51845" y="1723247"/>
            <a:ext cx="9040308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Assignment 3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JavaScript</a:t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1200">
        <p14:prism dir="l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0"/>
            <a:ext cx="914400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2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/>
              <a:t>JavaScript  Editor and Extension</a:t>
            </a:r>
            <a:endParaRPr/>
          </a:p>
        </p:txBody>
      </p:sp>
      <p:grpSp>
        <p:nvGrpSpPr>
          <p:cNvPr id="168" name="Google Shape;168;p22"/>
          <p:cNvGrpSpPr/>
          <p:nvPr/>
        </p:nvGrpSpPr>
        <p:grpSpPr>
          <a:xfrm>
            <a:off x="457200" y="1654931"/>
            <a:ext cx="7620000" cy="4691137"/>
            <a:chOff x="0" y="54731"/>
            <a:chExt cx="7620000" cy="4691137"/>
          </a:xfrm>
        </p:grpSpPr>
        <p:sp>
          <p:nvSpPr>
            <p:cNvPr id="169" name="Google Shape;169;p22"/>
            <p:cNvSpPr/>
            <p:nvPr/>
          </p:nvSpPr>
          <p:spPr>
            <a:xfrm>
              <a:off x="0" y="54731"/>
              <a:ext cx="7620000" cy="1112304"/>
            </a:xfrm>
            <a:prstGeom prst="roundRect">
              <a:avLst>
                <a:gd fmla="val 16667" name="adj"/>
              </a:avLst>
            </a:prstGeom>
            <a:solidFill>
              <a:schemeClr val="accent2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22"/>
            <p:cNvSpPr txBox="1"/>
            <p:nvPr/>
          </p:nvSpPr>
          <p:spPr>
            <a:xfrm>
              <a:off x="54298" y="109029"/>
              <a:ext cx="7511404" cy="100370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6675" lIns="106675" spcFirstLastPara="1" rIns="106675" wrap="square" tIns="10667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Calibri"/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Use Notepad to write the code</a:t>
              </a:r>
              <a:endParaRPr/>
            </a:p>
          </p:txBody>
        </p:sp>
        <p:sp>
          <p:nvSpPr>
            <p:cNvPr id="171" name="Google Shape;171;p22"/>
            <p:cNvSpPr/>
            <p:nvPr/>
          </p:nvSpPr>
          <p:spPr>
            <a:xfrm>
              <a:off x="0" y="1247675"/>
              <a:ext cx="7620000" cy="1112304"/>
            </a:xfrm>
            <a:prstGeom prst="roundRect">
              <a:avLst>
                <a:gd fmla="val 16667" name="adj"/>
              </a:avLst>
            </a:prstGeom>
            <a:solidFill>
              <a:schemeClr val="accent3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22"/>
            <p:cNvSpPr txBox="1"/>
            <p:nvPr/>
          </p:nvSpPr>
          <p:spPr>
            <a:xfrm>
              <a:off x="54298" y="1301973"/>
              <a:ext cx="7511404" cy="100370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6675" lIns="106675" spcFirstLastPara="1" rIns="106675" wrap="square" tIns="10667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Calibri"/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Save the document using .html (if embedded JavaScript)</a:t>
              </a:r>
              <a:endParaRPr/>
            </a:p>
          </p:txBody>
        </p:sp>
        <p:sp>
          <p:nvSpPr>
            <p:cNvPr id="173" name="Google Shape;173;p22"/>
            <p:cNvSpPr/>
            <p:nvPr/>
          </p:nvSpPr>
          <p:spPr>
            <a:xfrm>
              <a:off x="0" y="2440620"/>
              <a:ext cx="7620000" cy="1112304"/>
            </a:xfrm>
            <a:prstGeom prst="roundRect">
              <a:avLst>
                <a:gd fmla="val 16667" name="adj"/>
              </a:avLst>
            </a:prstGeom>
            <a:solidFill>
              <a:schemeClr val="accent4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22"/>
            <p:cNvSpPr txBox="1"/>
            <p:nvPr/>
          </p:nvSpPr>
          <p:spPr>
            <a:xfrm>
              <a:off x="54298" y="2494918"/>
              <a:ext cx="7511404" cy="100370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6675" lIns="106675" spcFirstLastPara="1" rIns="106675" wrap="square" tIns="10667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Calibri"/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Save document with .js (if external JavaScript)</a:t>
              </a:r>
              <a:endParaRPr/>
            </a:p>
          </p:txBody>
        </p:sp>
        <p:sp>
          <p:nvSpPr>
            <p:cNvPr id="175" name="Google Shape;175;p22"/>
            <p:cNvSpPr/>
            <p:nvPr/>
          </p:nvSpPr>
          <p:spPr>
            <a:xfrm>
              <a:off x="0" y="3633564"/>
              <a:ext cx="7620000" cy="1112304"/>
            </a:xfrm>
            <a:prstGeom prst="roundRect">
              <a:avLst>
                <a:gd fmla="val 16667" name="adj"/>
              </a:avLst>
            </a:prstGeom>
            <a:solidFill>
              <a:srgbClr val="4372C3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22"/>
            <p:cNvSpPr txBox="1"/>
            <p:nvPr/>
          </p:nvSpPr>
          <p:spPr>
            <a:xfrm>
              <a:off x="54298" y="3687862"/>
              <a:ext cx="7511404" cy="100370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6675" lIns="106675" spcFirstLastPara="1" rIns="106675" wrap="square" tIns="10667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Calibri"/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Run the code in brower</a:t>
              </a:r>
              <a:endParaRPr/>
            </a:p>
          </p:txBody>
        </p:sp>
      </p:grpSp>
    </p:spTree>
  </p:cSld>
  <p:clrMapOvr>
    <a:masterClrMapping/>
  </p:clrMapOvr>
  <mc:AlternateContent>
    <mc:Choice Requires="p14">
      <p:transition spd="slow" p14:dur="1200">
        <p14:prism dir="l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0"/>
            <a:ext cx="914400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3"/>
          <p:cNvSpPr txBox="1"/>
          <p:nvPr>
            <p:ph type="title"/>
          </p:nvPr>
        </p:nvSpPr>
        <p:spPr>
          <a:xfrm>
            <a:off x="535940" y="467690"/>
            <a:ext cx="4113529" cy="726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JavaScript Syntax</a:t>
            </a:r>
            <a:endParaRPr/>
          </a:p>
        </p:txBody>
      </p:sp>
      <p:sp>
        <p:nvSpPr>
          <p:cNvPr id="183" name="Google Shape;183;p23"/>
          <p:cNvSpPr txBox="1"/>
          <p:nvPr/>
        </p:nvSpPr>
        <p:spPr>
          <a:xfrm>
            <a:off x="650240" y="1548824"/>
            <a:ext cx="6659880" cy="29902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0000">
            <a:spAutoFit/>
          </a:bodyPr>
          <a:lstStyle/>
          <a:p>
            <a:pPr indent="-228600" lvl="0" marL="241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9A47B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E2B1F"/>
                </a:solidFill>
                <a:latin typeface="Calibri"/>
                <a:ea typeface="Calibri"/>
                <a:cs typeface="Calibri"/>
                <a:sym typeface="Calibri"/>
              </a:rPr>
              <a:t>The JavaScript syntax is similar to C# and Java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9235" lvl="1" marL="538480" marR="0" rtl="0" algn="l">
              <a:lnSpc>
                <a:spcPct val="100000"/>
              </a:lnSpc>
              <a:spcBef>
                <a:spcPts val="490"/>
              </a:spcBef>
              <a:spcAft>
                <a:spcPts val="0"/>
              </a:spcAft>
              <a:buClr>
                <a:srgbClr val="9CBDBC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2E2B1F"/>
                </a:solidFill>
                <a:latin typeface="Calibri"/>
                <a:ea typeface="Calibri"/>
                <a:cs typeface="Calibri"/>
                <a:sym typeface="Calibri"/>
              </a:rPr>
              <a:t>Operators </a:t>
            </a:r>
            <a:r>
              <a:rPr b="0" i="0" lang="en-US" sz="2000" u="none" cap="none" strike="noStrike">
                <a:solidFill>
                  <a:srgbClr val="00AFEF"/>
                </a:solidFill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b="0" i="0" lang="en-US" sz="2000" u="none" cap="none" strike="noStrike">
                <a:solidFill>
                  <a:srgbClr val="00AFEF"/>
                </a:solidFill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b="0" i="0" lang="en-US" sz="2000" u="none" cap="none" strike="noStrike">
                <a:solidFill>
                  <a:srgbClr val="00AFEF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b="0" i="0" lang="en-US" sz="2000" u="none" cap="none" strike="noStrike">
                <a:solidFill>
                  <a:srgbClr val="00AFEF"/>
                </a:solidFill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b="0" i="0" lang="en-US" sz="2000" u="none" cap="none" strike="noStrike">
                <a:solidFill>
                  <a:srgbClr val="00AFEF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b="0" i="0" lang="en-US" sz="2000" u="none" cap="none" strike="noStrike">
                <a:solidFill>
                  <a:srgbClr val="00AFEF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0" i="0" lang="en-US" sz="2000" u="none" cap="none" strike="noStrike">
                <a:solidFill>
                  <a:srgbClr val="00AFEF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b="0" i="0" lang="en-US" sz="2000" u="none" cap="none" strike="noStrike">
                <a:solidFill>
                  <a:srgbClr val="00AFEF"/>
                </a:solidFill>
                <a:latin typeface="Consolas"/>
                <a:ea typeface="Consolas"/>
                <a:cs typeface="Consolas"/>
                <a:sym typeface="Consolas"/>
              </a:rPr>
              <a:t>!=</a:t>
            </a:r>
            <a:r>
              <a:rPr b="0" i="0" lang="en-US" sz="2000" u="none" cap="none" strike="noStrike">
                <a:solidFill>
                  <a:srgbClr val="00AFEF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b="0" i="0" lang="en-US" sz="2000" u="none" cap="none" strike="noStrike">
                <a:solidFill>
                  <a:srgbClr val="00AFEF"/>
                </a:solidFill>
                <a:latin typeface="Consolas"/>
                <a:ea typeface="Consolas"/>
                <a:cs typeface="Consolas"/>
                <a:sym typeface="Consolas"/>
              </a:rPr>
              <a:t>&amp;&amp;</a:t>
            </a:r>
            <a:r>
              <a:rPr b="0" i="0" lang="en-US" sz="2000" u="none" cap="none" strike="noStrike">
                <a:solidFill>
                  <a:srgbClr val="00AFEF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b="0" i="0" lang="en-US" sz="2000" u="none" cap="none" strike="noStrike">
                <a:solidFill>
                  <a:srgbClr val="00AFEF"/>
                </a:solidFill>
                <a:latin typeface="Consolas"/>
                <a:ea typeface="Consolas"/>
                <a:cs typeface="Consolas"/>
                <a:sym typeface="Consolas"/>
              </a:rPr>
              <a:t>++</a:t>
            </a:r>
            <a:r>
              <a:rPr b="0" i="0" lang="en-US" sz="2000" u="none" cap="none" strike="noStrike">
                <a:solidFill>
                  <a:srgbClr val="00AFEF"/>
                </a:solidFill>
                <a:latin typeface="Calibri"/>
                <a:ea typeface="Calibri"/>
                <a:cs typeface="Calibri"/>
                <a:sym typeface="Calibri"/>
              </a:rPr>
              <a:t>, …)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9235" lvl="1" marL="53848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9CBDBC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2E2B1F"/>
                </a:solidFill>
                <a:latin typeface="Calibri"/>
                <a:ea typeface="Calibri"/>
                <a:cs typeface="Calibri"/>
                <a:sym typeface="Calibri"/>
              </a:rPr>
              <a:t>Variables (typeless)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9235" lvl="1" marL="53848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9CBDBC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2E2B1F"/>
                </a:solidFill>
                <a:latin typeface="Calibri"/>
                <a:ea typeface="Calibri"/>
                <a:cs typeface="Calibri"/>
                <a:sym typeface="Calibri"/>
              </a:rPr>
              <a:t>Conditional statements </a:t>
            </a:r>
            <a:r>
              <a:rPr b="0" i="0" lang="en-US" sz="2000" u="none" cap="none" strike="noStrike">
                <a:solidFill>
                  <a:srgbClr val="00AFEF"/>
                </a:solidFill>
                <a:latin typeface="Calibri"/>
                <a:ea typeface="Calibri"/>
                <a:cs typeface="Calibri"/>
                <a:sym typeface="Calibri"/>
              </a:rPr>
              <a:t>(if, else)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9235" lvl="1" marL="53848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9CBDBC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2E2B1F"/>
                </a:solidFill>
                <a:latin typeface="Calibri"/>
                <a:ea typeface="Calibri"/>
                <a:cs typeface="Calibri"/>
                <a:sym typeface="Calibri"/>
              </a:rPr>
              <a:t>Loops </a:t>
            </a:r>
            <a:r>
              <a:rPr b="0" i="0" lang="en-US" sz="2000" u="none" cap="none" strike="noStrike">
                <a:solidFill>
                  <a:srgbClr val="00AFEF"/>
                </a:solidFill>
                <a:latin typeface="Calibri"/>
                <a:ea typeface="Calibri"/>
                <a:cs typeface="Calibri"/>
                <a:sym typeface="Calibri"/>
              </a:rPr>
              <a:t>(for, while)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9235" lvl="1" marL="53848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9CBDBC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2E2B1F"/>
                </a:solidFill>
                <a:latin typeface="Calibri"/>
                <a:ea typeface="Calibri"/>
                <a:cs typeface="Calibri"/>
                <a:sym typeface="Calibri"/>
              </a:rPr>
              <a:t>Arrays </a:t>
            </a:r>
            <a:r>
              <a:rPr b="0" i="0" lang="en-US" sz="2000" u="none" cap="none" strike="noStrike">
                <a:solidFill>
                  <a:srgbClr val="00AFEF"/>
                </a:solidFill>
                <a:latin typeface="Calibri"/>
                <a:ea typeface="Calibri"/>
                <a:cs typeface="Calibri"/>
                <a:sym typeface="Calibri"/>
              </a:rPr>
              <a:t>(my_array[]) </a:t>
            </a:r>
            <a:r>
              <a:rPr b="0" i="0" lang="en-US" sz="2000" u="none" cap="none" strike="noStrike">
                <a:solidFill>
                  <a:srgbClr val="2E2B1F"/>
                </a:solidFill>
                <a:latin typeface="Calibri"/>
                <a:ea typeface="Calibri"/>
                <a:cs typeface="Calibri"/>
                <a:sym typeface="Calibri"/>
              </a:rPr>
              <a:t>and associative arrays </a:t>
            </a:r>
            <a:r>
              <a:rPr b="0" i="0" lang="en-US" sz="2000" u="none" cap="none" strike="noStrike">
                <a:solidFill>
                  <a:srgbClr val="00AFEF"/>
                </a:solidFill>
                <a:latin typeface="Calibri"/>
                <a:ea typeface="Calibri"/>
                <a:cs typeface="Calibri"/>
                <a:sym typeface="Calibri"/>
              </a:rPr>
              <a:t>(my_array['abc'])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9235" lvl="1" marL="53848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9CBDBC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2E2B1F"/>
                </a:solidFill>
                <a:latin typeface="Calibri"/>
                <a:ea typeface="Calibri"/>
                <a:cs typeface="Calibri"/>
                <a:sym typeface="Calibri"/>
              </a:rPr>
              <a:t>Functions (can return value)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9235" lvl="1" marL="53848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9CBDBC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2E2B1F"/>
                </a:solidFill>
                <a:latin typeface="Calibri"/>
                <a:ea typeface="Calibri"/>
                <a:cs typeface="Calibri"/>
                <a:sym typeface="Calibri"/>
              </a:rPr>
              <a:t>Function variables (like the C# delegates)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23"/>
          <p:cNvSpPr txBox="1"/>
          <p:nvPr/>
        </p:nvSpPr>
        <p:spPr>
          <a:xfrm rot="-5400000">
            <a:off x="8695461" y="2790317"/>
            <a:ext cx="180975" cy="1784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0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FDCB7"/>
                </a:solidFill>
                <a:latin typeface="Calibri"/>
                <a:ea typeface="Calibri"/>
                <a:cs typeface="Calibri"/>
                <a:sym typeface="Calibri"/>
              </a:rPr>
              <a:t>12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1200">
        <p14:prism dir="l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0"/>
            <a:ext cx="914400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4"/>
          <p:cNvSpPr txBox="1"/>
          <p:nvPr>
            <p:ph type="title"/>
          </p:nvPr>
        </p:nvSpPr>
        <p:spPr>
          <a:xfrm>
            <a:off x="535940" y="117170"/>
            <a:ext cx="5201285" cy="14274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12050">
            <a:spAutoFit/>
          </a:bodyPr>
          <a:lstStyle/>
          <a:p>
            <a:pPr indent="0" lvl="0" marL="12700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Enabling JavaScript in  Browsers</a:t>
            </a:r>
            <a:endParaRPr/>
          </a:p>
        </p:txBody>
      </p:sp>
      <p:sp>
        <p:nvSpPr>
          <p:cNvPr id="191" name="Google Shape;191;p24"/>
          <p:cNvSpPr txBox="1"/>
          <p:nvPr/>
        </p:nvSpPr>
        <p:spPr>
          <a:xfrm>
            <a:off x="574040" y="1777263"/>
            <a:ext cx="7236459" cy="3178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0000">
            <a:spAutoFit/>
          </a:bodyPr>
          <a:lstStyle/>
          <a:p>
            <a:pPr indent="-228600" lvl="0" marL="241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9A47B"/>
              </a:buClr>
              <a:buSzPts val="2200"/>
              <a:buFont typeface="Arial"/>
              <a:buChar char="•"/>
            </a:pPr>
            <a:r>
              <a:rPr b="1" lang="en-US" sz="2200">
                <a:solidFill>
                  <a:srgbClr val="2E2B1F"/>
                </a:solidFill>
                <a:latin typeface="Calibri"/>
                <a:ea typeface="Calibri"/>
                <a:cs typeface="Calibri"/>
                <a:sym typeface="Calibri"/>
              </a:rPr>
              <a:t>JavaScript in Firefox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241300" marR="0" rtl="0" algn="l">
              <a:lnSpc>
                <a:spcPct val="100000"/>
              </a:lnSpc>
              <a:spcBef>
                <a:spcPts val="530"/>
              </a:spcBef>
              <a:spcAft>
                <a:spcPts val="0"/>
              </a:spcAft>
              <a:buClr>
                <a:srgbClr val="A9A47B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E2B1F"/>
                </a:solidFill>
                <a:latin typeface="Calibri"/>
                <a:ea typeface="Calibri"/>
                <a:cs typeface="Calibri"/>
                <a:sym typeface="Calibri"/>
              </a:rPr>
              <a:t>Open a new tab → type </a:t>
            </a:r>
            <a:r>
              <a:rPr b="1" lang="en-US" sz="2200">
                <a:solidFill>
                  <a:srgbClr val="2E2B1F"/>
                </a:solidFill>
                <a:latin typeface="Calibri"/>
                <a:ea typeface="Calibri"/>
                <a:cs typeface="Calibri"/>
                <a:sym typeface="Calibri"/>
              </a:rPr>
              <a:t>about: config </a:t>
            </a:r>
            <a:r>
              <a:rPr lang="en-US" sz="2200">
                <a:solidFill>
                  <a:srgbClr val="2E2B1F"/>
                </a:solidFill>
                <a:latin typeface="Calibri"/>
                <a:ea typeface="Calibri"/>
                <a:cs typeface="Calibri"/>
                <a:sym typeface="Calibri"/>
              </a:rPr>
              <a:t>in the address bar.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241300" marR="0" rtl="0" algn="l">
              <a:lnSpc>
                <a:spcPct val="100000"/>
              </a:lnSpc>
              <a:spcBef>
                <a:spcPts val="530"/>
              </a:spcBef>
              <a:spcAft>
                <a:spcPts val="0"/>
              </a:spcAft>
              <a:buClr>
                <a:srgbClr val="A9A47B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E2B1F"/>
                </a:solidFill>
                <a:latin typeface="Calibri"/>
                <a:ea typeface="Calibri"/>
                <a:cs typeface="Calibri"/>
                <a:sym typeface="Calibri"/>
              </a:rPr>
              <a:t>Then you will find the warning dialog.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2735" lvl="0" marL="304800" marR="0" rtl="0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rgbClr val="A9A47B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E2B1F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b="1" lang="en-US" sz="2200">
                <a:solidFill>
                  <a:srgbClr val="2E2B1F"/>
                </a:solidFill>
                <a:latin typeface="Calibri"/>
                <a:ea typeface="Calibri"/>
                <a:cs typeface="Calibri"/>
                <a:sym typeface="Calibri"/>
              </a:rPr>
              <a:t>I’ll be careful, I promise!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241300" marR="0" rtl="0" algn="l">
              <a:lnSpc>
                <a:spcPct val="100000"/>
              </a:lnSpc>
              <a:spcBef>
                <a:spcPts val="530"/>
              </a:spcBef>
              <a:spcAft>
                <a:spcPts val="0"/>
              </a:spcAft>
              <a:buClr>
                <a:srgbClr val="A9A47B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E2B1F"/>
                </a:solidFill>
                <a:latin typeface="Calibri"/>
                <a:ea typeface="Calibri"/>
                <a:cs typeface="Calibri"/>
                <a:sym typeface="Calibri"/>
              </a:rPr>
              <a:t>Then you will find the list of </a:t>
            </a:r>
            <a:r>
              <a:rPr b="1" lang="en-US" sz="2200">
                <a:solidFill>
                  <a:srgbClr val="2E2B1F"/>
                </a:solidFill>
                <a:latin typeface="Calibri"/>
                <a:ea typeface="Calibri"/>
                <a:cs typeface="Calibri"/>
                <a:sym typeface="Calibri"/>
              </a:rPr>
              <a:t>configure options </a:t>
            </a:r>
            <a:r>
              <a:rPr lang="en-US" sz="2200">
                <a:solidFill>
                  <a:srgbClr val="2E2B1F"/>
                </a:solidFill>
                <a:latin typeface="Calibri"/>
                <a:ea typeface="Calibri"/>
                <a:cs typeface="Calibri"/>
                <a:sym typeface="Calibri"/>
              </a:rPr>
              <a:t>in the browser.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241300" marR="0" rtl="0" algn="l">
              <a:lnSpc>
                <a:spcPct val="100000"/>
              </a:lnSpc>
              <a:spcBef>
                <a:spcPts val="530"/>
              </a:spcBef>
              <a:spcAft>
                <a:spcPts val="0"/>
              </a:spcAft>
              <a:buClr>
                <a:srgbClr val="A9A47B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E2B1F"/>
                </a:solidFill>
                <a:latin typeface="Calibri"/>
                <a:ea typeface="Calibri"/>
                <a:cs typeface="Calibri"/>
                <a:sym typeface="Calibri"/>
              </a:rPr>
              <a:t>In the search bar, type </a:t>
            </a:r>
            <a:r>
              <a:rPr b="1" lang="en-US" sz="2200">
                <a:solidFill>
                  <a:srgbClr val="2E2B1F"/>
                </a:solidFill>
                <a:latin typeface="Calibri"/>
                <a:ea typeface="Calibri"/>
                <a:cs typeface="Calibri"/>
                <a:sym typeface="Calibri"/>
              </a:rPr>
              <a:t>javascript.enabled</a:t>
            </a:r>
            <a:r>
              <a:rPr lang="en-US" sz="2200">
                <a:solidFill>
                  <a:srgbClr val="2E2B1F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241300" marR="191770" rtl="0" algn="l">
              <a:lnSpc>
                <a:spcPct val="100000"/>
              </a:lnSpc>
              <a:spcBef>
                <a:spcPts val="530"/>
              </a:spcBef>
              <a:spcAft>
                <a:spcPts val="0"/>
              </a:spcAft>
              <a:buClr>
                <a:srgbClr val="A9A47B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E2B1F"/>
                </a:solidFill>
                <a:latin typeface="Calibri"/>
                <a:ea typeface="Calibri"/>
                <a:cs typeface="Calibri"/>
                <a:sym typeface="Calibri"/>
              </a:rPr>
              <a:t>There you will find the option to enable or disable javascript  by right-clicking on the value of that option → </a:t>
            </a:r>
            <a:r>
              <a:rPr b="1" lang="en-US" sz="2200">
                <a:solidFill>
                  <a:srgbClr val="2E2B1F"/>
                </a:solidFill>
                <a:latin typeface="Calibri"/>
                <a:ea typeface="Calibri"/>
                <a:cs typeface="Calibri"/>
                <a:sym typeface="Calibri"/>
              </a:rPr>
              <a:t>select toggle</a:t>
            </a:r>
            <a:r>
              <a:rPr lang="en-US" sz="2200">
                <a:solidFill>
                  <a:srgbClr val="2E2B1F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1200">
        <p14:prism dir="l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0"/>
            <a:ext cx="914400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5"/>
          <p:cNvSpPr txBox="1"/>
          <p:nvPr>
            <p:ph type="title"/>
          </p:nvPr>
        </p:nvSpPr>
        <p:spPr>
          <a:xfrm>
            <a:off x="535940" y="117170"/>
            <a:ext cx="5899785" cy="14274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12050">
            <a:spAutoFit/>
          </a:bodyPr>
          <a:lstStyle/>
          <a:p>
            <a:pPr indent="0" lvl="0" marL="12700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JavaScript - Placement in  HTML File</a:t>
            </a:r>
            <a:endParaRPr/>
          </a:p>
        </p:txBody>
      </p:sp>
      <p:sp>
        <p:nvSpPr>
          <p:cNvPr id="198" name="Google Shape;198;p25"/>
          <p:cNvSpPr txBox="1"/>
          <p:nvPr/>
        </p:nvSpPr>
        <p:spPr>
          <a:xfrm>
            <a:off x="574040" y="1778254"/>
            <a:ext cx="7665084" cy="37814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-228600" lvl="0" marL="241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9A47B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E2B1F"/>
                </a:solidFill>
                <a:latin typeface="Cambria"/>
                <a:ea typeface="Cambria"/>
                <a:cs typeface="Cambria"/>
                <a:sym typeface="Cambria"/>
              </a:rPr>
              <a:t>There is a flexibility given to include JavaScript code anywhere</a:t>
            </a:r>
            <a:endParaRPr sz="22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241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2E2B1F"/>
                </a:solidFill>
                <a:latin typeface="Cambria"/>
                <a:ea typeface="Cambria"/>
                <a:cs typeface="Cambria"/>
                <a:sym typeface="Cambria"/>
              </a:rPr>
              <a:t>in an HTML document.</a:t>
            </a:r>
            <a:endParaRPr sz="22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228600" lvl="0" marL="241300" marR="164465" rtl="0" algn="l">
              <a:lnSpc>
                <a:spcPct val="100000"/>
              </a:lnSpc>
              <a:spcBef>
                <a:spcPts val="530"/>
              </a:spcBef>
              <a:spcAft>
                <a:spcPts val="0"/>
              </a:spcAft>
              <a:buClr>
                <a:srgbClr val="A9A47B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lang="en-US" sz="2200">
                <a:solidFill>
                  <a:srgbClr val="2E2B1F"/>
                </a:solidFill>
                <a:latin typeface="Cambria"/>
                <a:ea typeface="Cambria"/>
                <a:cs typeface="Cambria"/>
                <a:sym typeface="Cambria"/>
              </a:rPr>
              <a:t>However the most preferred ways to include JavaScript in an  HTML file are as follows −</a:t>
            </a:r>
            <a:endParaRPr sz="22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>
                <a:srgbClr val="A9A47B"/>
              </a:buClr>
              <a:buSzPts val="3150"/>
              <a:buFont typeface="Arial"/>
              <a:buNone/>
            </a:pPr>
            <a:r>
              <a:t/>
            </a:r>
            <a:endParaRPr sz="315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229870" lvl="1" marL="53848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CBDBC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rgbClr val="001F5F"/>
                </a:solidFill>
                <a:latin typeface="Cambria"/>
                <a:ea typeface="Cambria"/>
                <a:cs typeface="Cambria"/>
                <a:sym typeface="Cambria"/>
              </a:rPr>
              <a:t>Script in &lt;head&gt;...&lt;/head&gt; section.</a:t>
            </a:r>
            <a:endParaRPr b="0" i="0" sz="2200" u="none" cap="none" strike="noStrike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229870" lvl="1" marL="538480" marR="0" rtl="0" algn="l">
              <a:lnSpc>
                <a:spcPct val="100000"/>
              </a:lnSpc>
              <a:spcBef>
                <a:spcPts val="530"/>
              </a:spcBef>
              <a:spcAft>
                <a:spcPts val="0"/>
              </a:spcAft>
              <a:buClr>
                <a:srgbClr val="9CBDBC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rgbClr val="001F5F"/>
                </a:solidFill>
                <a:latin typeface="Cambria"/>
                <a:ea typeface="Cambria"/>
                <a:cs typeface="Cambria"/>
                <a:sym typeface="Cambria"/>
              </a:rPr>
              <a:t>Script in &lt;body&gt;...&lt;/body&gt; section.</a:t>
            </a:r>
            <a:endParaRPr b="0" i="0" sz="2200" u="none" cap="none" strike="noStrike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229870" lvl="1" marL="538480" marR="0" rtl="0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rgbClr val="9CBDBC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rgbClr val="001F5F"/>
                </a:solidFill>
                <a:latin typeface="Cambria"/>
                <a:ea typeface="Cambria"/>
                <a:cs typeface="Cambria"/>
                <a:sym typeface="Cambria"/>
              </a:rPr>
              <a:t>Script in &lt;body&gt;...&lt;/body&gt; and &lt;head&gt;...&lt;/head&gt; sections.</a:t>
            </a:r>
            <a:endParaRPr b="0" i="0" sz="2200" u="none" cap="none" strike="noStrike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229870" lvl="1" marL="538480" marR="0" rtl="0" algn="l">
              <a:lnSpc>
                <a:spcPct val="100000"/>
              </a:lnSpc>
              <a:spcBef>
                <a:spcPts val="530"/>
              </a:spcBef>
              <a:spcAft>
                <a:spcPts val="0"/>
              </a:spcAft>
              <a:buClr>
                <a:srgbClr val="9CBDBC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rgbClr val="001F5F"/>
                </a:solidFill>
                <a:latin typeface="Cambria"/>
                <a:ea typeface="Cambria"/>
                <a:cs typeface="Cambria"/>
                <a:sym typeface="Cambria"/>
              </a:rPr>
              <a:t>Script in an external file and then include in</a:t>
            </a:r>
            <a:endParaRPr b="0" i="0" sz="2200" u="none" cap="none" strike="noStrike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538480" marR="0" rtl="0" algn="l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001F5F"/>
                </a:solidFill>
                <a:latin typeface="Cambria"/>
                <a:ea typeface="Cambria"/>
                <a:cs typeface="Cambria"/>
                <a:sym typeface="Cambria"/>
              </a:rPr>
              <a:t>&lt;head&gt;...&lt;/head&gt; section.</a:t>
            </a:r>
            <a:endParaRPr sz="22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  <mc:AlternateContent>
    <mc:Choice Requires="p14">
      <p:transition spd="slow" p14:dur="1200">
        <p14:prism dir="l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0"/>
            <a:ext cx="914400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26"/>
          <p:cNvSpPr txBox="1"/>
          <p:nvPr>
            <p:ph type="title"/>
          </p:nvPr>
        </p:nvSpPr>
        <p:spPr>
          <a:xfrm>
            <a:off x="231140" y="147066"/>
            <a:ext cx="7845425" cy="63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 sz="4000"/>
              <a:t>JavaScript in &lt;head&gt;...&lt;/head&gt; section</a:t>
            </a:r>
            <a:endParaRPr sz="4000"/>
          </a:p>
        </p:txBody>
      </p:sp>
      <p:sp>
        <p:nvSpPr>
          <p:cNvPr id="205" name="Google Shape;205;p26"/>
          <p:cNvSpPr txBox="1"/>
          <p:nvPr/>
        </p:nvSpPr>
        <p:spPr>
          <a:xfrm>
            <a:off x="574040" y="962914"/>
            <a:ext cx="6988809" cy="4451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7300">
            <a:spAutoFit/>
          </a:bodyPr>
          <a:lstStyle/>
          <a:p>
            <a:pPr indent="0" lvl="0" marL="30924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2E2B1F"/>
                </a:solidFill>
                <a:latin typeface="Cambria"/>
                <a:ea typeface="Cambria"/>
                <a:cs typeface="Cambria"/>
                <a:sym typeface="Cambria"/>
              </a:rPr>
              <a:t>&lt;html&gt;</a:t>
            </a:r>
            <a:endParaRPr sz="18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309245" marR="0" rtl="0" algn="l">
              <a:lnSpc>
                <a:spcPct val="100000"/>
              </a:lnSpc>
              <a:spcBef>
                <a:spcPts val="43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2E2B1F"/>
                </a:solidFill>
                <a:latin typeface="Cambria"/>
                <a:ea typeface="Cambria"/>
                <a:cs typeface="Cambria"/>
                <a:sym typeface="Cambria"/>
              </a:rPr>
              <a:t>&lt;head&gt;</a:t>
            </a:r>
            <a:endParaRPr sz="18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309245" marR="0" rtl="0" algn="l">
              <a:lnSpc>
                <a:spcPct val="100000"/>
              </a:lnSpc>
              <a:spcBef>
                <a:spcPts val="434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1F5F"/>
                </a:solidFill>
                <a:latin typeface="Cambria"/>
                <a:ea typeface="Cambria"/>
                <a:cs typeface="Cambria"/>
                <a:sym typeface="Cambria"/>
              </a:rPr>
              <a:t>&lt;script type="text/javascript"&gt;</a:t>
            </a:r>
            <a:endParaRPr sz="18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309245" marR="0" rtl="0" algn="l">
              <a:lnSpc>
                <a:spcPct val="100000"/>
              </a:lnSpc>
              <a:spcBef>
                <a:spcPts val="43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1F5F"/>
                </a:solidFill>
                <a:latin typeface="Cambria"/>
                <a:ea typeface="Cambria"/>
                <a:cs typeface="Cambria"/>
                <a:sym typeface="Cambria"/>
              </a:rPr>
              <a:t>&lt;!-- function sayHello()</a:t>
            </a:r>
            <a:endParaRPr sz="18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360045" marR="0" rtl="0" algn="l">
              <a:lnSpc>
                <a:spcPct val="100000"/>
              </a:lnSpc>
              <a:spcBef>
                <a:spcPts val="434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1F5F"/>
                </a:solidFill>
                <a:latin typeface="Cambria"/>
                <a:ea typeface="Cambria"/>
                <a:cs typeface="Cambria"/>
                <a:sym typeface="Cambria"/>
              </a:rPr>
              <a:t>{ alert("Hello World") }</a:t>
            </a:r>
            <a:endParaRPr sz="18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360045" marR="0" rtl="0" algn="l">
              <a:lnSpc>
                <a:spcPct val="100000"/>
              </a:lnSpc>
              <a:spcBef>
                <a:spcPts val="434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1F5F"/>
                </a:solidFill>
                <a:latin typeface="Cambria"/>
                <a:ea typeface="Cambria"/>
                <a:cs typeface="Cambria"/>
                <a:sym typeface="Cambria"/>
              </a:rPr>
              <a:t>//--&gt; </a:t>
            </a:r>
            <a:r>
              <a:rPr lang="en-US" sz="1800">
                <a:solidFill>
                  <a:srgbClr val="001F5F"/>
                </a:solidFill>
                <a:latin typeface="Cambria"/>
                <a:ea typeface="Cambria"/>
                <a:cs typeface="Cambria"/>
                <a:sym typeface="Cambria"/>
              </a:rPr>
              <a:t>&lt;/script&gt;</a:t>
            </a:r>
            <a:endParaRPr sz="18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309245" marR="0" rtl="0" algn="l">
              <a:lnSpc>
                <a:spcPct val="100000"/>
              </a:lnSpc>
              <a:spcBef>
                <a:spcPts val="43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2E2B1F"/>
                </a:solidFill>
                <a:latin typeface="Cambria"/>
                <a:ea typeface="Cambria"/>
                <a:cs typeface="Cambria"/>
                <a:sym typeface="Cambria"/>
              </a:rPr>
              <a:t>&lt;/head&gt;</a:t>
            </a:r>
            <a:endParaRPr sz="18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309245" marR="0" rtl="0" algn="l">
              <a:lnSpc>
                <a:spcPct val="100000"/>
              </a:lnSpc>
              <a:spcBef>
                <a:spcPts val="43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2E2B1F"/>
                </a:solidFill>
                <a:latin typeface="Cambria"/>
                <a:ea typeface="Cambria"/>
                <a:cs typeface="Cambria"/>
                <a:sym typeface="Cambria"/>
              </a:rPr>
              <a:t>&lt;body&gt;</a:t>
            </a:r>
            <a:endParaRPr sz="18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309245" marR="0" rtl="0" algn="l">
              <a:lnSpc>
                <a:spcPct val="100000"/>
              </a:lnSpc>
              <a:spcBef>
                <a:spcPts val="434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1F5F"/>
                </a:solidFill>
                <a:latin typeface="Cambria"/>
                <a:ea typeface="Cambria"/>
                <a:cs typeface="Cambria"/>
                <a:sym typeface="Cambria"/>
              </a:rPr>
              <a:t>&lt;input type="button" onclick="sayHello()" value="Say Hello" /&gt;</a:t>
            </a:r>
            <a:endParaRPr sz="18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309245" marR="0" rtl="0" algn="l">
              <a:lnSpc>
                <a:spcPct val="100000"/>
              </a:lnSpc>
              <a:spcBef>
                <a:spcPts val="434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2E2B1F"/>
                </a:solidFill>
                <a:latin typeface="Cambria"/>
                <a:ea typeface="Cambria"/>
                <a:cs typeface="Cambria"/>
                <a:sym typeface="Cambria"/>
              </a:rPr>
              <a:t>&lt;/body&gt;</a:t>
            </a:r>
            <a:endParaRPr sz="18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309245" marR="0" rtl="0" algn="l">
              <a:lnSpc>
                <a:spcPct val="100000"/>
              </a:lnSpc>
              <a:spcBef>
                <a:spcPts val="67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2E2B1F"/>
                </a:solidFill>
                <a:latin typeface="Cambria"/>
                <a:ea typeface="Cambria"/>
                <a:cs typeface="Cambria"/>
                <a:sym typeface="Cambria"/>
              </a:rPr>
              <a:t>&lt;/html&gt;</a:t>
            </a:r>
            <a:endParaRPr sz="18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228600" lvl="0" marL="241300" marR="0" rtl="0" algn="l">
              <a:lnSpc>
                <a:spcPct val="100000"/>
              </a:lnSpc>
              <a:spcBef>
                <a:spcPts val="1230"/>
              </a:spcBef>
              <a:spcAft>
                <a:spcPts val="0"/>
              </a:spcAft>
              <a:buClr>
                <a:srgbClr val="A9A47B"/>
              </a:buClr>
              <a:buSzPts val="2000"/>
              <a:buFont typeface="Arial"/>
              <a:buChar char="•"/>
            </a:pPr>
            <a:r>
              <a:rPr b="1" lang="en-US" sz="2000">
                <a:solidFill>
                  <a:srgbClr val="FF0000"/>
                </a:solidFill>
                <a:latin typeface="Cambria"/>
                <a:ea typeface="Cambria"/>
                <a:cs typeface="Cambria"/>
                <a:sym typeface="Cambria"/>
              </a:rPr>
              <a:t>This code will produce the following results −</a:t>
            </a:r>
            <a:endParaRPr sz="20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206" name="Google Shape;206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66800" y="5797194"/>
            <a:ext cx="1551939" cy="42862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7" name="Google Shape;207;p26"/>
          <p:cNvGrpSpPr/>
          <p:nvPr/>
        </p:nvGrpSpPr>
        <p:grpSpPr>
          <a:xfrm>
            <a:off x="4973319" y="5458578"/>
            <a:ext cx="1816100" cy="1149350"/>
            <a:chOff x="2802001" y="5651140"/>
            <a:chExt cx="1816100" cy="1149350"/>
          </a:xfrm>
        </p:grpSpPr>
        <p:pic>
          <p:nvPicPr>
            <p:cNvPr id="208" name="Google Shape;208;p2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814701" y="5663840"/>
              <a:ext cx="1790700" cy="11239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9" name="Google Shape;209;p26"/>
            <p:cNvSpPr/>
            <p:nvPr/>
          </p:nvSpPr>
          <p:spPr>
            <a:xfrm>
              <a:off x="2802001" y="5651140"/>
              <a:ext cx="1816100" cy="1149350"/>
            </a:xfrm>
            <a:custGeom>
              <a:rect b="b" l="l" r="r" t="t"/>
              <a:pathLst>
                <a:path extrusionOk="0" h="1149350" w="1816100">
                  <a:moveTo>
                    <a:pt x="0" y="1149350"/>
                  </a:moveTo>
                  <a:lnTo>
                    <a:pt x="1816100" y="1149350"/>
                  </a:lnTo>
                  <a:lnTo>
                    <a:pt x="1816100" y="0"/>
                  </a:lnTo>
                  <a:lnTo>
                    <a:pt x="0" y="0"/>
                  </a:lnTo>
                  <a:lnTo>
                    <a:pt x="0" y="1149350"/>
                  </a:lnTo>
                  <a:close/>
                </a:path>
              </a:pathLst>
            </a:custGeom>
            <a:noFill/>
            <a:ln cap="flat" cmpd="sng" w="25400">
              <a:solidFill>
                <a:srgbClr val="A9A47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mc:AlternateContent>
    <mc:Choice Requires="p14">
      <p:transition spd="slow" p14:dur="1200">
        <p14:prism dir="l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0"/>
            <a:ext cx="914400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27"/>
          <p:cNvSpPr txBox="1"/>
          <p:nvPr>
            <p:ph type="title"/>
          </p:nvPr>
        </p:nvSpPr>
        <p:spPr>
          <a:xfrm>
            <a:off x="383540" y="252729"/>
            <a:ext cx="7877809" cy="63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 sz="4000"/>
              <a:t>JavaScript in &lt;body&gt;...&lt;/body&gt; section</a:t>
            </a:r>
            <a:endParaRPr sz="4000"/>
          </a:p>
        </p:txBody>
      </p:sp>
      <p:sp>
        <p:nvSpPr>
          <p:cNvPr id="216" name="Google Shape;216;p27"/>
          <p:cNvSpPr txBox="1"/>
          <p:nvPr/>
        </p:nvSpPr>
        <p:spPr>
          <a:xfrm>
            <a:off x="650240" y="1099159"/>
            <a:ext cx="5345430" cy="51231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3175">
            <a:spAutoFit/>
          </a:bodyPr>
          <a:lstStyle/>
          <a:p>
            <a:pPr indent="0" lvl="0" marL="30988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2E2B1F"/>
                </a:solidFill>
                <a:latin typeface="Calibri"/>
                <a:ea typeface="Calibri"/>
                <a:cs typeface="Calibri"/>
                <a:sym typeface="Calibri"/>
              </a:rPr>
              <a:t>&lt;html&gt;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366395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2E2B1F"/>
                </a:solidFill>
                <a:latin typeface="Calibri"/>
                <a:ea typeface="Calibri"/>
                <a:cs typeface="Calibri"/>
                <a:sym typeface="Calibri"/>
              </a:rPr>
              <a:t>&lt;head&gt; &lt;/head&gt;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366395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1F5F"/>
                </a:solidFill>
                <a:latin typeface="Calibri"/>
                <a:ea typeface="Calibri"/>
                <a:cs typeface="Calibri"/>
                <a:sym typeface="Calibri"/>
              </a:rPr>
              <a:t>&lt;body&gt;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30988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001F5F"/>
                </a:solidFill>
                <a:latin typeface="Calibri"/>
                <a:ea typeface="Calibri"/>
                <a:cs typeface="Calibri"/>
                <a:sym typeface="Calibri"/>
              </a:rPr>
              <a:t>&lt;script type="text/javascript"&gt;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366395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001F5F"/>
                </a:solidFill>
                <a:latin typeface="Calibri"/>
                <a:ea typeface="Calibri"/>
                <a:cs typeface="Calibri"/>
                <a:sym typeface="Calibri"/>
              </a:rPr>
              <a:t>&lt;!--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30988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001F5F"/>
                </a:solidFill>
                <a:latin typeface="Calibri"/>
                <a:ea typeface="Calibri"/>
                <a:cs typeface="Calibri"/>
                <a:sym typeface="Calibri"/>
              </a:rPr>
              <a:t>document.write("Hello World")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366395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001F5F"/>
                </a:solidFill>
                <a:latin typeface="Calibri"/>
                <a:ea typeface="Calibri"/>
                <a:cs typeface="Calibri"/>
                <a:sym typeface="Calibri"/>
              </a:rPr>
              <a:t>//--&gt;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30988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001F5F"/>
                </a:solidFill>
                <a:latin typeface="Calibri"/>
                <a:ea typeface="Calibri"/>
                <a:cs typeface="Calibri"/>
                <a:sym typeface="Calibri"/>
              </a:rPr>
              <a:t>&lt;/script&gt;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309880" marR="0" rtl="0" algn="l">
              <a:lnSpc>
                <a:spcPct val="100000"/>
              </a:lnSpc>
              <a:spcBef>
                <a:spcPts val="244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2E2B1F"/>
                </a:solidFill>
                <a:latin typeface="Calibri"/>
                <a:ea typeface="Calibri"/>
                <a:cs typeface="Calibri"/>
                <a:sym typeface="Calibri"/>
              </a:rPr>
              <a:t>&lt;p&gt;This is web page body &lt;/p&gt;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366395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2E2B1F"/>
                </a:solidFill>
                <a:latin typeface="Calibri"/>
                <a:ea typeface="Calibri"/>
                <a:cs typeface="Calibri"/>
                <a:sym typeface="Calibri"/>
              </a:rPr>
              <a:t>&lt;/body&gt;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30988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2E2B1F"/>
                </a:solidFill>
                <a:latin typeface="Calibri"/>
                <a:ea typeface="Calibri"/>
                <a:cs typeface="Calibri"/>
                <a:sym typeface="Calibri"/>
              </a:rPr>
              <a:t>&lt;/html&gt;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5"/>
              </a:spcBef>
              <a:spcAft>
                <a:spcPts val="0"/>
              </a:spcAft>
              <a:buNone/>
            </a:pPr>
            <a:r>
              <a:t/>
            </a:r>
            <a:endParaRPr sz="2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241300" marR="0" rtl="0" algn="l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>
                <a:srgbClr val="A9A47B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E2B1F"/>
                </a:solidFill>
                <a:latin typeface="Calibri"/>
                <a:ea typeface="Calibri"/>
                <a:cs typeface="Calibri"/>
                <a:sym typeface="Calibri"/>
              </a:rPr>
              <a:t>This code will produce the following results −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309880" marR="0" rtl="0" algn="l">
              <a:lnSpc>
                <a:spcPct val="100000"/>
              </a:lnSpc>
              <a:spcBef>
                <a:spcPts val="245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1F5F"/>
                </a:solidFill>
                <a:latin typeface="Calibri"/>
                <a:ea typeface="Calibri"/>
                <a:cs typeface="Calibri"/>
                <a:sym typeface="Calibri"/>
              </a:rPr>
              <a:t>Hello World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30988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1F5F"/>
                </a:solidFill>
                <a:latin typeface="Calibri"/>
                <a:ea typeface="Calibri"/>
                <a:cs typeface="Calibri"/>
                <a:sym typeface="Calibri"/>
              </a:rPr>
              <a:t>This is web page body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1200">
        <p14:prism dir="l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0"/>
            <a:ext cx="914400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28"/>
          <p:cNvSpPr txBox="1"/>
          <p:nvPr>
            <p:ph type="title"/>
          </p:nvPr>
        </p:nvSpPr>
        <p:spPr>
          <a:xfrm>
            <a:off x="383540" y="191262"/>
            <a:ext cx="7478395" cy="69659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/>
              <a:t>JavaScript in &lt;body&gt; and &lt;head&gt;</a:t>
            </a:r>
            <a:endParaRPr sz="4400"/>
          </a:p>
        </p:txBody>
      </p:sp>
      <p:sp>
        <p:nvSpPr>
          <p:cNvPr id="223" name="Google Shape;223;p28"/>
          <p:cNvSpPr txBox="1"/>
          <p:nvPr/>
        </p:nvSpPr>
        <p:spPr>
          <a:xfrm>
            <a:off x="650240" y="1029970"/>
            <a:ext cx="6186170" cy="50368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7300">
            <a:spAutoFit/>
          </a:bodyPr>
          <a:lstStyle/>
          <a:p>
            <a:pPr indent="0" lvl="0" marL="30988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1F5F"/>
                </a:solidFill>
                <a:latin typeface="Calibri"/>
                <a:ea typeface="Calibri"/>
                <a:cs typeface="Calibri"/>
                <a:sym typeface="Calibri"/>
              </a:rPr>
              <a:t>&lt;html&gt;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309880" marR="0" rtl="0" algn="l">
              <a:lnSpc>
                <a:spcPct val="100000"/>
              </a:lnSpc>
              <a:spcBef>
                <a:spcPts val="43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1F5F"/>
                </a:solidFill>
                <a:latin typeface="Calibri"/>
                <a:ea typeface="Calibri"/>
                <a:cs typeface="Calibri"/>
                <a:sym typeface="Calibri"/>
              </a:rPr>
              <a:t>&lt;head&gt;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309880" marR="0" rtl="0" algn="l">
              <a:lnSpc>
                <a:spcPct val="100000"/>
              </a:lnSpc>
              <a:spcBef>
                <a:spcPts val="434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1F5F"/>
                </a:solidFill>
                <a:latin typeface="Calibri"/>
                <a:ea typeface="Calibri"/>
                <a:cs typeface="Calibri"/>
                <a:sym typeface="Calibri"/>
              </a:rPr>
              <a:t>&lt;script type="text/javascript"&gt;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309880" marR="0" rtl="0" algn="l">
              <a:lnSpc>
                <a:spcPct val="100000"/>
              </a:lnSpc>
              <a:spcBef>
                <a:spcPts val="434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1F5F"/>
                </a:solidFill>
                <a:latin typeface="Calibri"/>
                <a:ea typeface="Calibri"/>
                <a:cs typeface="Calibri"/>
                <a:sym typeface="Calibri"/>
              </a:rPr>
              <a:t>&lt;!-- function sayHello()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361950" marR="0" rtl="0" algn="l">
              <a:lnSpc>
                <a:spcPct val="100000"/>
              </a:lnSpc>
              <a:spcBef>
                <a:spcPts val="43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1F5F"/>
                </a:solidFill>
                <a:latin typeface="Calibri"/>
                <a:ea typeface="Calibri"/>
                <a:cs typeface="Calibri"/>
                <a:sym typeface="Calibri"/>
              </a:rPr>
              <a:t>{ alert("Hello World") } //--&gt;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361950" marR="0" rtl="0" algn="l">
              <a:lnSpc>
                <a:spcPct val="100000"/>
              </a:lnSpc>
              <a:spcBef>
                <a:spcPts val="434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1F5F"/>
                </a:solidFill>
                <a:latin typeface="Calibri"/>
                <a:ea typeface="Calibri"/>
                <a:cs typeface="Calibri"/>
                <a:sym typeface="Calibri"/>
              </a:rPr>
              <a:t>&lt;/script&gt;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361950" marR="0" rtl="0" algn="l">
              <a:lnSpc>
                <a:spcPct val="100000"/>
              </a:lnSpc>
              <a:spcBef>
                <a:spcPts val="43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1F5F"/>
                </a:solidFill>
                <a:latin typeface="Calibri"/>
                <a:ea typeface="Calibri"/>
                <a:cs typeface="Calibri"/>
                <a:sym typeface="Calibri"/>
              </a:rPr>
              <a:t>&lt;/head&gt;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309880" marR="0" rtl="0" algn="l">
              <a:lnSpc>
                <a:spcPct val="100000"/>
              </a:lnSpc>
              <a:spcBef>
                <a:spcPts val="43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6F2F9F"/>
                </a:solidFill>
                <a:latin typeface="Calibri"/>
                <a:ea typeface="Calibri"/>
                <a:cs typeface="Calibri"/>
                <a:sym typeface="Calibri"/>
              </a:rPr>
              <a:t>&lt;body&gt;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309880" marR="0" rtl="0" algn="l">
              <a:lnSpc>
                <a:spcPct val="100000"/>
              </a:lnSpc>
              <a:spcBef>
                <a:spcPts val="434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6F2F9F"/>
                </a:solidFill>
                <a:latin typeface="Calibri"/>
                <a:ea typeface="Calibri"/>
                <a:cs typeface="Calibri"/>
                <a:sym typeface="Calibri"/>
              </a:rPr>
              <a:t>&lt;script type="text/javascript"&gt;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361950" marR="0" rtl="0" algn="l">
              <a:lnSpc>
                <a:spcPct val="100000"/>
              </a:lnSpc>
              <a:spcBef>
                <a:spcPts val="434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6F2F9F"/>
                </a:solidFill>
                <a:latin typeface="Calibri"/>
                <a:ea typeface="Calibri"/>
                <a:cs typeface="Calibri"/>
                <a:sym typeface="Calibri"/>
              </a:rPr>
              <a:t>&lt;!-- document.write("Hello World") //--&gt;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309880" marR="0" rtl="0" algn="l">
              <a:lnSpc>
                <a:spcPct val="100000"/>
              </a:lnSpc>
              <a:spcBef>
                <a:spcPts val="43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6F2F9F"/>
                </a:solidFill>
                <a:latin typeface="Calibri"/>
                <a:ea typeface="Calibri"/>
                <a:cs typeface="Calibri"/>
                <a:sym typeface="Calibri"/>
              </a:rPr>
              <a:t>&lt;/script&gt;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309880" marR="0" rtl="0" algn="l">
              <a:lnSpc>
                <a:spcPct val="100000"/>
              </a:lnSpc>
              <a:spcBef>
                <a:spcPts val="43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6F2F9F"/>
                </a:solidFill>
                <a:latin typeface="Calibri"/>
                <a:ea typeface="Calibri"/>
                <a:cs typeface="Calibri"/>
                <a:sym typeface="Calibri"/>
              </a:rPr>
              <a:t>&lt;input type="button" onclick="sayHello()" value="Say Hello" /&gt;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309880" marR="0" rtl="0" algn="l">
              <a:lnSpc>
                <a:spcPct val="100000"/>
              </a:lnSpc>
              <a:spcBef>
                <a:spcPts val="434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6F2F9F"/>
                </a:solidFill>
                <a:latin typeface="Calibri"/>
                <a:ea typeface="Calibri"/>
                <a:cs typeface="Calibri"/>
                <a:sym typeface="Calibri"/>
              </a:rPr>
              <a:t>&lt;/body&gt; &lt;/html&gt;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241300" marR="0" rtl="0" algn="l">
              <a:lnSpc>
                <a:spcPct val="100000"/>
              </a:lnSpc>
              <a:spcBef>
                <a:spcPts val="1155"/>
              </a:spcBef>
              <a:spcAft>
                <a:spcPts val="0"/>
              </a:spcAft>
              <a:buClr>
                <a:srgbClr val="A9A47B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rgbClr val="2E2B1F"/>
                </a:solidFill>
                <a:latin typeface="Calibri"/>
                <a:ea typeface="Calibri"/>
                <a:cs typeface="Calibri"/>
                <a:sym typeface="Calibri"/>
              </a:rPr>
              <a:t>This code will produce the following result −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24" name="Google Shape;224;p28"/>
          <p:cNvGrpSpPr/>
          <p:nvPr/>
        </p:nvGrpSpPr>
        <p:grpSpPr>
          <a:xfrm>
            <a:off x="5778500" y="5854700"/>
            <a:ext cx="1168400" cy="873125"/>
            <a:chOff x="5778500" y="5854700"/>
            <a:chExt cx="1168400" cy="873125"/>
          </a:xfrm>
        </p:grpSpPr>
        <p:pic>
          <p:nvPicPr>
            <p:cNvPr id="225" name="Google Shape;225;p2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791200" y="5867400"/>
              <a:ext cx="1143000" cy="8477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6" name="Google Shape;226;p28"/>
            <p:cNvSpPr/>
            <p:nvPr/>
          </p:nvSpPr>
          <p:spPr>
            <a:xfrm>
              <a:off x="5778500" y="5854700"/>
              <a:ext cx="1168400" cy="873125"/>
            </a:xfrm>
            <a:custGeom>
              <a:rect b="b" l="l" r="r" t="t"/>
              <a:pathLst>
                <a:path extrusionOk="0" h="873125" w="1168400">
                  <a:moveTo>
                    <a:pt x="0" y="873125"/>
                  </a:moveTo>
                  <a:lnTo>
                    <a:pt x="1168400" y="873125"/>
                  </a:lnTo>
                  <a:lnTo>
                    <a:pt x="1168400" y="0"/>
                  </a:lnTo>
                  <a:lnTo>
                    <a:pt x="0" y="0"/>
                  </a:lnTo>
                  <a:lnTo>
                    <a:pt x="0" y="873125"/>
                  </a:lnTo>
                  <a:close/>
                </a:path>
              </a:pathLst>
            </a:custGeom>
            <a:noFill/>
            <a:ln cap="flat" cmpd="sng" w="25400">
              <a:solidFill>
                <a:srgbClr val="2E2B1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mc:AlternateContent>
    <mc:Choice Requires="p14">
      <p:transition spd="slow" p14:dur="1200">
        <p14:prism dir="l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Google Shape;231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0"/>
            <a:ext cx="914400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29"/>
          <p:cNvSpPr txBox="1"/>
          <p:nvPr>
            <p:ph type="title"/>
          </p:nvPr>
        </p:nvSpPr>
        <p:spPr>
          <a:xfrm>
            <a:off x="535940" y="131775"/>
            <a:ext cx="5819140" cy="69723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133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/>
              <a:t>JavaScript in External File</a:t>
            </a:r>
            <a:endParaRPr sz="4400"/>
          </a:p>
        </p:txBody>
      </p:sp>
      <p:sp>
        <p:nvSpPr>
          <p:cNvPr id="233" name="Google Shape;233;p29"/>
          <p:cNvSpPr txBox="1"/>
          <p:nvPr/>
        </p:nvSpPr>
        <p:spPr>
          <a:xfrm>
            <a:off x="574040" y="1168241"/>
            <a:ext cx="5556250" cy="44900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9375">
            <a:spAutoFit/>
          </a:bodyPr>
          <a:lstStyle/>
          <a:p>
            <a:pPr indent="-228600" lvl="0" marL="241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9A47B"/>
              </a:buClr>
              <a:buSzPts val="2200"/>
              <a:buFont typeface="Arial"/>
              <a:buChar char="•"/>
            </a:pPr>
            <a:r>
              <a:rPr b="1" lang="en-US" sz="2200">
                <a:solidFill>
                  <a:srgbClr val="2E2B1F"/>
                </a:solidFill>
                <a:latin typeface="Calibri"/>
                <a:ea typeface="Calibri"/>
                <a:cs typeface="Calibri"/>
                <a:sym typeface="Calibri"/>
              </a:rPr>
              <a:t>HTML File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309245" marR="0" rtl="0" algn="l">
              <a:lnSpc>
                <a:spcPct val="100000"/>
              </a:lnSpc>
              <a:spcBef>
                <a:spcPts val="49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2E2B1F"/>
                </a:solidFill>
                <a:latin typeface="Calibri"/>
                <a:ea typeface="Calibri"/>
                <a:cs typeface="Calibri"/>
                <a:sym typeface="Calibri"/>
              </a:rPr>
              <a:t>&lt;html&gt;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309245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001F5F"/>
                </a:solidFill>
                <a:latin typeface="Calibri"/>
                <a:ea typeface="Calibri"/>
                <a:cs typeface="Calibri"/>
                <a:sym typeface="Calibri"/>
              </a:rPr>
              <a:t>&lt;head&gt;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366395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001F5F"/>
                </a:solidFill>
                <a:latin typeface="Calibri"/>
                <a:ea typeface="Calibri"/>
                <a:cs typeface="Calibri"/>
                <a:sym typeface="Calibri"/>
              </a:rPr>
              <a:t>&lt;script type="text/javascript" src="filename.js" &gt;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309245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001F5F"/>
                </a:solidFill>
                <a:latin typeface="Calibri"/>
                <a:ea typeface="Calibri"/>
                <a:cs typeface="Calibri"/>
                <a:sym typeface="Calibri"/>
              </a:rPr>
              <a:t>&lt;/script&gt;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309245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2E2B1F"/>
                </a:solidFill>
                <a:latin typeface="Calibri"/>
                <a:ea typeface="Calibri"/>
                <a:cs typeface="Calibri"/>
                <a:sym typeface="Calibri"/>
              </a:rPr>
              <a:t>&lt;/head&gt;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366395" marR="0" rtl="0" algn="l">
              <a:lnSpc>
                <a:spcPct val="100000"/>
              </a:lnSpc>
              <a:spcBef>
                <a:spcPts val="484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2E2B1F"/>
                </a:solidFill>
                <a:latin typeface="Calibri"/>
                <a:ea typeface="Calibri"/>
                <a:cs typeface="Calibri"/>
                <a:sym typeface="Calibri"/>
              </a:rPr>
              <a:t>&lt;body&gt; ....... &lt;/body&gt;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309245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2E2B1F"/>
                </a:solidFill>
                <a:latin typeface="Calibri"/>
                <a:ea typeface="Calibri"/>
                <a:cs typeface="Calibri"/>
                <a:sym typeface="Calibri"/>
              </a:rPr>
              <a:t>&lt;/html&gt;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0"/>
              </a:spcBef>
              <a:spcAft>
                <a:spcPts val="0"/>
              </a:spcAft>
              <a:buNone/>
            </a:pPr>
            <a:r>
              <a:t/>
            </a:r>
            <a:endParaRPr sz="2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241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9A47B"/>
              </a:buClr>
              <a:buSzPts val="2200"/>
              <a:buFont typeface="Arial"/>
              <a:buChar char="•"/>
            </a:pPr>
            <a:r>
              <a:rPr b="1" lang="en-US" sz="2200">
                <a:solidFill>
                  <a:srgbClr val="2E2B1F"/>
                </a:solidFill>
                <a:latin typeface="Calibri"/>
                <a:ea typeface="Calibri"/>
                <a:cs typeface="Calibri"/>
                <a:sym typeface="Calibri"/>
              </a:rPr>
              <a:t>JavaScript File – </a:t>
            </a:r>
            <a:r>
              <a:rPr b="1" lang="en-US" sz="2200">
                <a:solidFill>
                  <a:srgbClr val="001F5F"/>
                </a:solidFill>
                <a:latin typeface="Calibri"/>
                <a:ea typeface="Calibri"/>
                <a:cs typeface="Calibri"/>
                <a:sym typeface="Calibri"/>
              </a:rPr>
              <a:t>filename.js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309245" marR="0" rtl="0" algn="l">
              <a:lnSpc>
                <a:spcPct val="100000"/>
              </a:lnSpc>
              <a:spcBef>
                <a:spcPts val="495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1F5F"/>
                </a:solidFill>
                <a:latin typeface="Calibri"/>
                <a:ea typeface="Calibri"/>
                <a:cs typeface="Calibri"/>
                <a:sym typeface="Calibri"/>
              </a:rPr>
              <a:t>function sayHello()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366395" marR="0" rtl="0" algn="l">
              <a:lnSpc>
                <a:spcPct val="100000"/>
              </a:lnSpc>
              <a:spcBef>
                <a:spcPts val="475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1F5F"/>
                </a:solidFill>
                <a:latin typeface="Calibri"/>
                <a:ea typeface="Calibri"/>
                <a:cs typeface="Calibri"/>
                <a:sym typeface="Calibri"/>
              </a:rPr>
              <a:t>{ alert("Hello World") }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1200">
        <p14:prism dir="l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Google Shape;238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0"/>
            <a:ext cx="914400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30"/>
          <p:cNvSpPr txBox="1"/>
          <p:nvPr>
            <p:ph type="title"/>
          </p:nvPr>
        </p:nvSpPr>
        <p:spPr>
          <a:xfrm>
            <a:off x="633476" y="345389"/>
            <a:ext cx="3685540" cy="726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The First Script</a:t>
            </a:r>
            <a:endParaRPr/>
          </a:p>
        </p:txBody>
      </p:sp>
      <p:sp>
        <p:nvSpPr>
          <p:cNvPr id="240" name="Google Shape;240;p30"/>
          <p:cNvSpPr txBox="1"/>
          <p:nvPr/>
        </p:nvSpPr>
        <p:spPr>
          <a:xfrm rot="-5400000">
            <a:off x="8695461" y="2790317"/>
            <a:ext cx="180975" cy="1784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0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FDCB7"/>
                </a:solidFill>
                <a:latin typeface="Calibri"/>
                <a:ea typeface="Calibri"/>
                <a:cs typeface="Calibri"/>
                <a:sym typeface="Calibri"/>
              </a:rPr>
              <a:t>20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41" name="Google Shape;241;p30"/>
          <p:cNvGrpSpPr/>
          <p:nvPr/>
        </p:nvGrpSpPr>
        <p:grpSpPr>
          <a:xfrm>
            <a:off x="670559" y="1658111"/>
            <a:ext cx="7646353" cy="3305556"/>
            <a:chOff x="670559" y="1658111"/>
            <a:chExt cx="7646353" cy="3305556"/>
          </a:xfrm>
        </p:grpSpPr>
        <p:sp>
          <p:nvSpPr>
            <p:cNvPr id="242" name="Google Shape;242;p30"/>
            <p:cNvSpPr/>
            <p:nvPr/>
          </p:nvSpPr>
          <p:spPr>
            <a:xfrm>
              <a:off x="754062" y="1702561"/>
              <a:ext cx="7562850" cy="3139440"/>
            </a:xfrm>
            <a:custGeom>
              <a:rect b="b" l="l" r="r" t="t"/>
              <a:pathLst>
                <a:path extrusionOk="0" h="3139440" w="7562850">
                  <a:moveTo>
                    <a:pt x="7562850" y="0"/>
                  </a:moveTo>
                  <a:lnTo>
                    <a:pt x="0" y="0"/>
                  </a:lnTo>
                  <a:lnTo>
                    <a:pt x="0" y="3139313"/>
                  </a:lnTo>
                  <a:lnTo>
                    <a:pt x="7562850" y="3139313"/>
                  </a:lnTo>
                  <a:lnTo>
                    <a:pt x="7562850" y="0"/>
                  </a:lnTo>
                  <a:close/>
                </a:path>
              </a:pathLst>
            </a:custGeom>
            <a:solidFill>
              <a:srgbClr val="E9D9BD">
                <a:alpha val="14509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" name="Google Shape;243;p30"/>
            <p:cNvSpPr/>
            <p:nvPr/>
          </p:nvSpPr>
          <p:spPr>
            <a:xfrm>
              <a:off x="754062" y="1702561"/>
              <a:ext cx="7562850" cy="3139440"/>
            </a:xfrm>
            <a:custGeom>
              <a:rect b="b" l="l" r="r" t="t"/>
              <a:pathLst>
                <a:path extrusionOk="0" h="3139440" w="7562850">
                  <a:moveTo>
                    <a:pt x="0" y="3139313"/>
                  </a:moveTo>
                  <a:lnTo>
                    <a:pt x="7562850" y="3139313"/>
                  </a:lnTo>
                  <a:lnTo>
                    <a:pt x="7562850" y="0"/>
                  </a:lnTo>
                  <a:lnTo>
                    <a:pt x="0" y="0"/>
                  </a:lnTo>
                  <a:lnTo>
                    <a:pt x="0" y="3139313"/>
                  </a:lnTo>
                  <a:close/>
                </a:path>
              </a:pathLst>
            </a:custGeom>
            <a:noFill/>
            <a:ln cap="flat" cmpd="sng" w="12675">
              <a:solidFill>
                <a:srgbClr val="DEC59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44" name="Google Shape;244;p3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70559" y="1658111"/>
              <a:ext cx="1295400" cy="6233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5" name="Google Shape;245;p3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70559" y="2328671"/>
              <a:ext cx="1295400" cy="6233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6" name="Google Shape;246;p30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978407" y="2663951"/>
              <a:ext cx="5143500" cy="6233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7" name="Google Shape;247;p30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440179" y="2999231"/>
              <a:ext cx="4527804" cy="6233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8" name="Google Shape;248;p30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978407" y="3334511"/>
              <a:ext cx="1757172" cy="6233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9" name="Google Shape;249;p30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670559" y="3669791"/>
              <a:ext cx="1449324" cy="6233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0" name="Google Shape;250;p30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670559" y="4340351"/>
              <a:ext cx="1449324" cy="62331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51" name="Google Shape;251;p30"/>
          <p:cNvSpPr txBox="1"/>
          <p:nvPr/>
        </p:nvSpPr>
        <p:spPr>
          <a:xfrm>
            <a:off x="764540" y="1077213"/>
            <a:ext cx="5183505" cy="36868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2E2B1F"/>
                </a:solidFill>
                <a:latin typeface="Calibri"/>
                <a:ea typeface="Calibri"/>
                <a:cs typeface="Calibri"/>
                <a:sym typeface="Calibri"/>
              </a:rPr>
              <a:t>first-script.html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80645" marR="0" rtl="0" algn="l">
              <a:lnSpc>
                <a:spcPct val="100000"/>
              </a:lnSpc>
              <a:spcBef>
                <a:spcPts val="1705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00AFEF"/>
                </a:solidFill>
                <a:latin typeface="Consolas"/>
                <a:ea typeface="Consolas"/>
                <a:cs typeface="Consolas"/>
                <a:sym typeface="Consolas"/>
              </a:rPr>
              <a:t>&lt;html&gt;</a:t>
            </a:r>
            <a:endParaRPr sz="2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"/>
              </a:spcBef>
              <a:spcAft>
                <a:spcPts val="0"/>
              </a:spcAft>
              <a:buNone/>
            </a:pPr>
            <a:r>
              <a:t/>
            </a:r>
            <a:endParaRPr sz="22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8064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00AFEF"/>
                </a:solidFill>
                <a:latin typeface="Consolas"/>
                <a:ea typeface="Consolas"/>
                <a:cs typeface="Consolas"/>
                <a:sym typeface="Consolas"/>
              </a:rPr>
              <a:t>&lt;body&gt;</a:t>
            </a:r>
            <a:endParaRPr sz="2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462280" lvl="0" marL="850900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00AFEF"/>
                </a:solidFill>
                <a:latin typeface="Consolas"/>
                <a:ea typeface="Consolas"/>
                <a:cs typeface="Consolas"/>
                <a:sym typeface="Consolas"/>
              </a:rPr>
              <a:t>&lt;script type="text/javascript"&gt;  alert('Hello JavaScript!');</a:t>
            </a:r>
            <a:endParaRPr sz="2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38862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00AFEF"/>
                </a:solidFill>
                <a:latin typeface="Consolas"/>
                <a:ea typeface="Consolas"/>
                <a:cs typeface="Consolas"/>
                <a:sym typeface="Consolas"/>
              </a:rPr>
              <a:t>&lt;/script&gt;</a:t>
            </a:r>
            <a:endParaRPr sz="2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8064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00AFEF"/>
                </a:solidFill>
                <a:latin typeface="Consolas"/>
                <a:ea typeface="Consolas"/>
                <a:cs typeface="Consolas"/>
                <a:sym typeface="Consolas"/>
              </a:rPr>
              <a:t>&lt;/body&gt;</a:t>
            </a:r>
            <a:endParaRPr sz="2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None/>
            </a:pPr>
            <a:r>
              <a:t/>
            </a:r>
            <a:endParaRPr sz="22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8064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00AFEF"/>
                </a:solidFill>
                <a:latin typeface="Consolas"/>
                <a:ea typeface="Consolas"/>
                <a:cs typeface="Consolas"/>
                <a:sym typeface="Consolas"/>
              </a:rPr>
              <a:t>&lt;/html&gt;</a:t>
            </a:r>
            <a:endParaRPr sz="2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252" name="Google Shape;252;p30"/>
          <p:cNvGrpSpPr/>
          <p:nvPr/>
        </p:nvGrpSpPr>
        <p:grpSpPr>
          <a:xfrm>
            <a:off x="4363211" y="3681984"/>
            <a:ext cx="3006852" cy="2517648"/>
            <a:chOff x="4363211" y="3681984"/>
            <a:chExt cx="3006852" cy="2517648"/>
          </a:xfrm>
        </p:grpSpPr>
        <p:pic>
          <p:nvPicPr>
            <p:cNvPr id="253" name="Google Shape;253;p30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4389119" y="3706368"/>
              <a:ext cx="2980944" cy="249326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4" name="Google Shape;254;p30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4363211" y="3681984"/>
              <a:ext cx="2980943" cy="249174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mc:AlternateContent>
    <mc:Choice Requires="p14">
      <p:transition spd="slow" p14:dur="1200">
        <p14:prism dir="l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Google Shape;259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0"/>
            <a:ext cx="914400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31"/>
          <p:cNvSpPr txBox="1"/>
          <p:nvPr>
            <p:ph type="title"/>
          </p:nvPr>
        </p:nvSpPr>
        <p:spPr>
          <a:xfrm>
            <a:off x="459740" y="192989"/>
            <a:ext cx="5607685" cy="726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Another Small Example</a:t>
            </a:r>
            <a:endParaRPr/>
          </a:p>
        </p:txBody>
      </p:sp>
      <p:sp>
        <p:nvSpPr>
          <p:cNvPr id="261" name="Google Shape;261;p31"/>
          <p:cNvSpPr txBox="1"/>
          <p:nvPr/>
        </p:nvSpPr>
        <p:spPr>
          <a:xfrm rot="-5400000">
            <a:off x="8695461" y="2790317"/>
            <a:ext cx="180975" cy="1784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0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FDCB7"/>
                </a:solidFill>
                <a:latin typeface="Calibri"/>
                <a:ea typeface="Calibri"/>
                <a:cs typeface="Calibri"/>
                <a:sym typeface="Calibri"/>
              </a:rPr>
              <a:t>21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62" name="Google Shape;262;p31"/>
          <p:cNvGrpSpPr/>
          <p:nvPr/>
        </p:nvGrpSpPr>
        <p:grpSpPr>
          <a:xfrm>
            <a:off x="528827" y="1594103"/>
            <a:ext cx="8003985" cy="3305555"/>
            <a:chOff x="528827" y="1594103"/>
            <a:chExt cx="8003985" cy="3305555"/>
          </a:xfrm>
        </p:grpSpPr>
        <p:sp>
          <p:nvSpPr>
            <p:cNvPr id="263" name="Google Shape;263;p31"/>
            <p:cNvSpPr/>
            <p:nvPr/>
          </p:nvSpPr>
          <p:spPr>
            <a:xfrm>
              <a:off x="611187" y="1638299"/>
              <a:ext cx="7921625" cy="3139440"/>
            </a:xfrm>
            <a:custGeom>
              <a:rect b="b" l="l" r="r" t="t"/>
              <a:pathLst>
                <a:path extrusionOk="0" h="3139440" w="7921625">
                  <a:moveTo>
                    <a:pt x="7921625" y="0"/>
                  </a:moveTo>
                  <a:lnTo>
                    <a:pt x="0" y="0"/>
                  </a:lnTo>
                  <a:lnTo>
                    <a:pt x="0" y="3139313"/>
                  </a:lnTo>
                  <a:lnTo>
                    <a:pt x="7921625" y="3139313"/>
                  </a:lnTo>
                  <a:lnTo>
                    <a:pt x="7921625" y="0"/>
                  </a:lnTo>
                  <a:close/>
                </a:path>
              </a:pathLst>
            </a:custGeom>
            <a:solidFill>
              <a:srgbClr val="E9D9BD">
                <a:alpha val="14509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" name="Google Shape;264;p31"/>
            <p:cNvSpPr/>
            <p:nvPr/>
          </p:nvSpPr>
          <p:spPr>
            <a:xfrm>
              <a:off x="611187" y="1638299"/>
              <a:ext cx="7921625" cy="3139440"/>
            </a:xfrm>
            <a:custGeom>
              <a:rect b="b" l="l" r="r" t="t"/>
              <a:pathLst>
                <a:path extrusionOk="0" h="3139440" w="7921625">
                  <a:moveTo>
                    <a:pt x="0" y="3139313"/>
                  </a:moveTo>
                  <a:lnTo>
                    <a:pt x="7921625" y="3139313"/>
                  </a:lnTo>
                  <a:lnTo>
                    <a:pt x="7921625" y="0"/>
                  </a:lnTo>
                  <a:lnTo>
                    <a:pt x="0" y="0"/>
                  </a:lnTo>
                  <a:lnTo>
                    <a:pt x="0" y="3139313"/>
                  </a:lnTo>
                  <a:close/>
                </a:path>
              </a:pathLst>
            </a:custGeom>
            <a:noFill/>
            <a:ln cap="flat" cmpd="sng" w="12700">
              <a:solidFill>
                <a:srgbClr val="DEC59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65" name="Google Shape;265;p3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28827" y="1594103"/>
              <a:ext cx="1295399" cy="6233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6" name="Google Shape;266;p3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28827" y="2264663"/>
              <a:ext cx="1295399" cy="6233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7" name="Google Shape;267;p31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836675" y="2599943"/>
              <a:ext cx="5143500" cy="6233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8" name="Google Shape;268;p31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298447" y="2935223"/>
              <a:ext cx="5913120" cy="6233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9" name="Google Shape;269;p31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836675" y="3270503"/>
              <a:ext cx="1757172" cy="6233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0" name="Google Shape;270;p31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528827" y="3605783"/>
              <a:ext cx="1449323" cy="6233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1" name="Google Shape;271;p31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528827" y="4276343"/>
              <a:ext cx="1449323" cy="62331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72" name="Google Shape;272;p31"/>
          <p:cNvSpPr txBox="1"/>
          <p:nvPr/>
        </p:nvSpPr>
        <p:spPr>
          <a:xfrm>
            <a:off x="612140" y="1001013"/>
            <a:ext cx="6416040" cy="3698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2E2B1F"/>
                </a:solidFill>
                <a:latin typeface="Calibri"/>
                <a:ea typeface="Calibri"/>
                <a:cs typeface="Calibri"/>
                <a:sym typeface="Calibri"/>
              </a:rPr>
              <a:t>small-example.html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90170" marR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00AFEF"/>
                </a:solidFill>
                <a:latin typeface="Consolas"/>
                <a:ea typeface="Consolas"/>
                <a:cs typeface="Consolas"/>
                <a:sym typeface="Consolas"/>
              </a:rPr>
              <a:t>&lt;html&gt;</a:t>
            </a:r>
            <a:endParaRPr sz="2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None/>
            </a:pPr>
            <a:r>
              <a:t/>
            </a:r>
            <a:endParaRPr sz="22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90170" marR="0" rtl="0" algn="l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00AFEF"/>
                </a:solidFill>
                <a:latin typeface="Consolas"/>
                <a:ea typeface="Consolas"/>
                <a:cs typeface="Consolas"/>
                <a:sym typeface="Consolas"/>
              </a:rPr>
              <a:t>&lt;body&gt;</a:t>
            </a:r>
            <a:endParaRPr sz="2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462279" lvl="0" marL="859789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00AFEF"/>
                </a:solidFill>
                <a:latin typeface="Consolas"/>
                <a:ea typeface="Consolas"/>
                <a:cs typeface="Consolas"/>
                <a:sym typeface="Consolas"/>
              </a:rPr>
              <a:t>&lt;script type="text/javascript"&gt;  document.write('JavaScript rulez!');</a:t>
            </a:r>
            <a:endParaRPr sz="2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39814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00AFEF"/>
                </a:solidFill>
                <a:latin typeface="Consolas"/>
                <a:ea typeface="Consolas"/>
                <a:cs typeface="Consolas"/>
                <a:sym typeface="Consolas"/>
              </a:rPr>
              <a:t>&lt;/script&gt;</a:t>
            </a:r>
            <a:endParaRPr sz="2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9017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00AFEF"/>
                </a:solidFill>
                <a:latin typeface="Consolas"/>
                <a:ea typeface="Consolas"/>
                <a:cs typeface="Consolas"/>
                <a:sym typeface="Consolas"/>
              </a:rPr>
              <a:t>&lt;/body&gt;</a:t>
            </a:r>
            <a:endParaRPr sz="2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None/>
            </a:pPr>
            <a:r>
              <a:t/>
            </a:r>
            <a:endParaRPr sz="22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9017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00AFEF"/>
                </a:solidFill>
                <a:latin typeface="Consolas"/>
                <a:ea typeface="Consolas"/>
                <a:cs typeface="Consolas"/>
                <a:sym typeface="Consolas"/>
              </a:rPr>
              <a:t>&lt;/html&gt;</a:t>
            </a:r>
            <a:endParaRPr sz="2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273" name="Google Shape;273;p31"/>
          <p:cNvGrpSpPr/>
          <p:nvPr/>
        </p:nvGrpSpPr>
        <p:grpSpPr>
          <a:xfrm>
            <a:off x="3427476" y="3732276"/>
            <a:ext cx="3581399" cy="3047998"/>
            <a:chOff x="3427476" y="3732276"/>
            <a:chExt cx="3581399" cy="3047998"/>
          </a:xfrm>
        </p:grpSpPr>
        <p:pic>
          <p:nvPicPr>
            <p:cNvPr id="274" name="Google Shape;274;p31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3453384" y="3758182"/>
              <a:ext cx="3555491" cy="302209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5" name="Google Shape;275;p31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3427476" y="3732276"/>
              <a:ext cx="3555491" cy="302209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mc:AlternateContent>
    <mc:Choice Requires="p14">
      <p:transition spd="slow" p14:dur="1200">
        <p14:prism dir="l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4"/>
          <p:cNvSpPr txBox="1"/>
          <p:nvPr>
            <p:ph type="title"/>
          </p:nvPr>
        </p:nvSpPr>
        <p:spPr>
          <a:xfrm>
            <a:off x="535940" y="467690"/>
            <a:ext cx="4452620" cy="726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JavaScript- Outline</a:t>
            </a:r>
            <a:endParaRPr/>
          </a:p>
        </p:txBody>
      </p:sp>
      <p:sp>
        <p:nvSpPr>
          <p:cNvPr id="101" name="Google Shape;101;p14"/>
          <p:cNvSpPr txBox="1"/>
          <p:nvPr/>
        </p:nvSpPr>
        <p:spPr>
          <a:xfrm>
            <a:off x="2038349" y="1308905"/>
            <a:ext cx="5067300" cy="33686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6025">
            <a:spAutoFit/>
          </a:bodyPr>
          <a:lstStyle/>
          <a:p>
            <a:pPr indent="-228600" lvl="0" marL="241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9A47B"/>
              </a:buClr>
              <a:buSzPts val="2800"/>
              <a:buFont typeface="Arial"/>
              <a:buChar char="•"/>
            </a:pPr>
            <a:r>
              <a:rPr b="1" lang="en-US" sz="2800">
                <a:solidFill>
                  <a:srgbClr val="484230"/>
                </a:solidFill>
                <a:latin typeface="Calibri"/>
                <a:ea typeface="Calibri"/>
                <a:cs typeface="Calibri"/>
                <a:sym typeface="Calibri"/>
              </a:rPr>
              <a:t>Overview of JavaScript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241300" marR="0" rtl="0" algn="l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Clr>
                <a:srgbClr val="A9A47B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E2B1F"/>
                </a:solidFill>
                <a:latin typeface="Calibri"/>
                <a:ea typeface="Calibri"/>
                <a:cs typeface="Calibri"/>
                <a:sym typeface="Calibri"/>
              </a:rPr>
              <a:t>using JS in an HTML (Embedded, External),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241300" marR="0" rtl="0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rgbClr val="A9A47B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E2B1F"/>
                </a:solidFill>
                <a:latin typeface="Calibri"/>
                <a:ea typeface="Calibri"/>
                <a:cs typeface="Calibri"/>
                <a:sym typeface="Calibri"/>
              </a:rPr>
              <a:t>Data types,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241300" marR="0" rtl="0" algn="l">
              <a:lnSpc>
                <a:spcPct val="100000"/>
              </a:lnSpc>
              <a:spcBef>
                <a:spcPts val="530"/>
              </a:spcBef>
              <a:spcAft>
                <a:spcPts val="0"/>
              </a:spcAft>
              <a:buClr>
                <a:srgbClr val="A9A47B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E2B1F"/>
                </a:solidFill>
                <a:latin typeface="Calibri"/>
                <a:ea typeface="Calibri"/>
                <a:cs typeface="Calibri"/>
                <a:sym typeface="Calibri"/>
              </a:rPr>
              <a:t>Control Structures,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241300" marR="0" rtl="0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rgbClr val="A9A47B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E2B1F"/>
                </a:solidFill>
                <a:latin typeface="Calibri"/>
                <a:ea typeface="Calibri"/>
                <a:cs typeface="Calibri"/>
                <a:sym typeface="Calibri"/>
              </a:rPr>
              <a:t>Arrays,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241300" marR="0" rtl="0" algn="l">
              <a:lnSpc>
                <a:spcPct val="100000"/>
              </a:lnSpc>
              <a:spcBef>
                <a:spcPts val="530"/>
              </a:spcBef>
              <a:spcAft>
                <a:spcPts val="0"/>
              </a:spcAft>
              <a:buClr>
                <a:srgbClr val="A9A47B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E2B1F"/>
                </a:solidFill>
                <a:latin typeface="Calibri"/>
                <a:ea typeface="Calibri"/>
                <a:cs typeface="Calibri"/>
                <a:sym typeface="Calibri"/>
              </a:rPr>
              <a:t>Functions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241300" marR="0" rtl="0" algn="l">
              <a:lnSpc>
                <a:spcPct val="100000"/>
              </a:lnSpc>
              <a:spcBef>
                <a:spcPts val="530"/>
              </a:spcBef>
              <a:spcAft>
                <a:spcPts val="0"/>
              </a:spcAft>
              <a:buClr>
                <a:srgbClr val="A9A47B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E2B1F"/>
                </a:solidFill>
                <a:latin typeface="Calibri"/>
                <a:ea typeface="Calibri"/>
                <a:cs typeface="Calibri"/>
                <a:sym typeface="Calibri"/>
              </a:rPr>
              <a:t>Objects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241300" marR="0" rtl="0" algn="l">
              <a:lnSpc>
                <a:spcPct val="100000"/>
              </a:lnSpc>
              <a:spcBef>
                <a:spcPts val="530"/>
              </a:spcBef>
              <a:spcAft>
                <a:spcPts val="0"/>
              </a:spcAft>
              <a:buClr>
                <a:srgbClr val="A9A47B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E2B1F"/>
                </a:solidFill>
                <a:latin typeface="Calibri"/>
                <a:ea typeface="Calibri"/>
                <a:cs typeface="Calibri"/>
                <a:sym typeface="Calibri"/>
              </a:rPr>
              <a:t>Scopes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1200">
        <p14:prism dir="l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Google Shape;280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0"/>
            <a:ext cx="914400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32"/>
          <p:cNvSpPr txBox="1"/>
          <p:nvPr>
            <p:ph type="title"/>
          </p:nvPr>
        </p:nvSpPr>
        <p:spPr>
          <a:xfrm>
            <a:off x="612140" y="208025"/>
            <a:ext cx="5175250" cy="726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Using JavaScript Code</a:t>
            </a:r>
            <a:endParaRPr/>
          </a:p>
        </p:txBody>
      </p:sp>
      <p:sp>
        <p:nvSpPr>
          <p:cNvPr id="282" name="Google Shape;282;p32"/>
          <p:cNvSpPr txBox="1"/>
          <p:nvPr/>
        </p:nvSpPr>
        <p:spPr>
          <a:xfrm rot="-5400000">
            <a:off x="8695461" y="2790317"/>
            <a:ext cx="180975" cy="1784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0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FDCB7"/>
                </a:solidFill>
                <a:latin typeface="Calibri"/>
                <a:ea typeface="Calibri"/>
                <a:cs typeface="Calibri"/>
                <a:sym typeface="Calibri"/>
              </a:rPr>
              <a:t>22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83" name="Google Shape;283;p32"/>
          <p:cNvGrpSpPr/>
          <p:nvPr/>
        </p:nvGrpSpPr>
        <p:grpSpPr>
          <a:xfrm>
            <a:off x="693419" y="4152900"/>
            <a:ext cx="7231380" cy="1179576"/>
            <a:chOff x="693419" y="4152900"/>
            <a:chExt cx="7231380" cy="1179576"/>
          </a:xfrm>
        </p:grpSpPr>
        <p:sp>
          <p:nvSpPr>
            <p:cNvPr id="284" name="Google Shape;284;p32"/>
            <p:cNvSpPr/>
            <p:nvPr/>
          </p:nvSpPr>
          <p:spPr>
            <a:xfrm>
              <a:off x="761999" y="4190961"/>
              <a:ext cx="7162800" cy="1016000"/>
            </a:xfrm>
            <a:custGeom>
              <a:rect b="b" l="l" r="r" t="t"/>
              <a:pathLst>
                <a:path extrusionOk="0" h="1016000" w="7162800">
                  <a:moveTo>
                    <a:pt x="7162800" y="0"/>
                  </a:moveTo>
                  <a:lnTo>
                    <a:pt x="0" y="0"/>
                  </a:lnTo>
                  <a:lnTo>
                    <a:pt x="0" y="1015657"/>
                  </a:lnTo>
                  <a:lnTo>
                    <a:pt x="7162800" y="1015657"/>
                  </a:lnTo>
                  <a:lnTo>
                    <a:pt x="7162800" y="0"/>
                  </a:lnTo>
                  <a:close/>
                </a:path>
              </a:pathLst>
            </a:custGeom>
            <a:solidFill>
              <a:srgbClr val="E9D9BD">
                <a:alpha val="14509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" name="Google Shape;285;p32"/>
            <p:cNvSpPr/>
            <p:nvPr/>
          </p:nvSpPr>
          <p:spPr>
            <a:xfrm>
              <a:off x="761999" y="4190961"/>
              <a:ext cx="7162800" cy="1016000"/>
            </a:xfrm>
            <a:custGeom>
              <a:rect b="b" l="l" r="r" t="t"/>
              <a:pathLst>
                <a:path extrusionOk="0" h="1016000" w="7162800">
                  <a:moveTo>
                    <a:pt x="0" y="1015657"/>
                  </a:moveTo>
                  <a:lnTo>
                    <a:pt x="7162800" y="1015657"/>
                  </a:lnTo>
                  <a:lnTo>
                    <a:pt x="7162800" y="0"/>
                  </a:lnTo>
                  <a:lnTo>
                    <a:pt x="0" y="0"/>
                  </a:lnTo>
                  <a:lnTo>
                    <a:pt x="0" y="1015657"/>
                  </a:lnTo>
                  <a:close/>
                </a:path>
              </a:pathLst>
            </a:custGeom>
            <a:noFill/>
            <a:ln cap="flat" cmpd="sng" w="12675">
              <a:solidFill>
                <a:srgbClr val="DEC59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86" name="Google Shape;286;p3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93419" y="4152900"/>
              <a:ext cx="6905244" cy="5699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7" name="Google Shape;287;p3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93419" y="4457700"/>
              <a:ext cx="621792" cy="5699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8" name="Google Shape;288;p32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973835" y="4457700"/>
              <a:ext cx="481584" cy="5699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9" name="Google Shape;289;p32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252727" y="4457700"/>
              <a:ext cx="5788152" cy="5699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0" name="Google Shape;290;p32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6699504" y="4457700"/>
              <a:ext cx="620268" cy="5699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1" name="Google Shape;291;p32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6978396" y="4457700"/>
              <a:ext cx="480059" cy="5699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2" name="Google Shape;292;p32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693419" y="4762500"/>
              <a:ext cx="1598676" cy="56997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93" name="Google Shape;293;p32"/>
          <p:cNvSpPr txBox="1"/>
          <p:nvPr/>
        </p:nvSpPr>
        <p:spPr>
          <a:xfrm>
            <a:off x="421640" y="1320641"/>
            <a:ext cx="7022465" cy="38296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9375">
            <a:spAutoFit/>
          </a:bodyPr>
          <a:lstStyle/>
          <a:p>
            <a:pPr indent="-228600" lvl="0" marL="241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9A47B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E2B1F"/>
                </a:solidFill>
                <a:latin typeface="Calibri"/>
                <a:ea typeface="Calibri"/>
                <a:cs typeface="Calibri"/>
                <a:sym typeface="Calibri"/>
              </a:rPr>
              <a:t>The JavaScript code can be placed in: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9235" lvl="1" marL="538480" marR="0" rtl="0" algn="l">
              <a:lnSpc>
                <a:spcPct val="100000"/>
              </a:lnSpc>
              <a:spcBef>
                <a:spcPts val="490"/>
              </a:spcBef>
              <a:spcAft>
                <a:spcPts val="0"/>
              </a:spcAft>
              <a:buClr>
                <a:srgbClr val="9CBDBC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2E2B1F"/>
                </a:solidFill>
                <a:latin typeface="Consolas"/>
                <a:ea typeface="Consolas"/>
                <a:cs typeface="Consolas"/>
                <a:sym typeface="Consolas"/>
              </a:rPr>
              <a:t>&lt;script&gt; </a:t>
            </a:r>
            <a:r>
              <a:rPr b="0" i="0" lang="en-US" sz="2000" u="none" cap="none" strike="noStrike">
                <a:solidFill>
                  <a:srgbClr val="2E2B1F"/>
                </a:solidFill>
                <a:latin typeface="Calibri"/>
                <a:ea typeface="Calibri"/>
                <a:cs typeface="Calibri"/>
                <a:sym typeface="Calibri"/>
              </a:rPr>
              <a:t>tag in the head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9235" lvl="1" marL="53848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9CBDBC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2E2B1F"/>
                </a:solidFill>
                <a:latin typeface="Consolas"/>
                <a:ea typeface="Consolas"/>
                <a:cs typeface="Consolas"/>
                <a:sym typeface="Consolas"/>
              </a:rPr>
              <a:t>&lt;script&gt; </a:t>
            </a:r>
            <a:r>
              <a:rPr b="0" i="0" lang="en-US" sz="2000" u="none" cap="none" strike="noStrike">
                <a:solidFill>
                  <a:srgbClr val="2E2B1F"/>
                </a:solidFill>
                <a:latin typeface="Calibri"/>
                <a:ea typeface="Calibri"/>
                <a:cs typeface="Calibri"/>
                <a:sym typeface="Calibri"/>
              </a:rPr>
              <a:t>tag in the body – not recommended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9235" lvl="1" marL="53848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9CBDBC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2E2B1F"/>
                </a:solidFill>
                <a:latin typeface="Calibri"/>
                <a:ea typeface="Calibri"/>
                <a:cs typeface="Calibri"/>
                <a:sym typeface="Calibri"/>
              </a:rPr>
              <a:t>External files, linked via </a:t>
            </a:r>
            <a:r>
              <a:rPr b="0" i="0" lang="en-US" sz="2000" u="none" cap="none" strike="noStrike">
                <a:solidFill>
                  <a:srgbClr val="2E2B1F"/>
                </a:solidFill>
                <a:latin typeface="Consolas"/>
                <a:ea typeface="Consolas"/>
                <a:cs typeface="Consolas"/>
                <a:sym typeface="Consolas"/>
              </a:rPr>
              <a:t>&lt;script&gt; </a:t>
            </a:r>
            <a:r>
              <a:rPr b="0" i="0" lang="en-US" sz="2000" u="none" cap="none" strike="noStrike">
                <a:solidFill>
                  <a:srgbClr val="2E2B1F"/>
                </a:solidFill>
                <a:latin typeface="Calibri"/>
                <a:ea typeface="Calibri"/>
                <a:cs typeface="Calibri"/>
                <a:sym typeface="Calibri"/>
              </a:rPr>
              <a:t>tag the head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9234" lvl="2" marL="904239" marR="0" rtl="0" algn="l">
              <a:lnSpc>
                <a:spcPct val="100000"/>
              </a:lnSpc>
              <a:spcBef>
                <a:spcPts val="455"/>
              </a:spcBef>
              <a:spcAft>
                <a:spcPts val="0"/>
              </a:spcAft>
              <a:buClr>
                <a:srgbClr val="D2CA6C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2E2B1F"/>
                </a:solidFill>
                <a:latin typeface="Calibri"/>
                <a:ea typeface="Calibri"/>
                <a:cs typeface="Calibri"/>
                <a:sym typeface="Calibri"/>
              </a:rPr>
              <a:t>Files usually have </a:t>
            </a:r>
            <a:r>
              <a:rPr b="0" i="0" lang="en-US" sz="1800" u="none" cap="none" strike="noStrike">
                <a:solidFill>
                  <a:srgbClr val="2E2B1F"/>
                </a:solidFill>
                <a:latin typeface="Consolas"/>
                <a:ea typeface="Consolas"/>
                <a:cs typeface="Consolas"/>
                <a:sym typeface="Consolas"/>
              </a:rPr>
              <a:t>.js </a:t>
            </a:r>
            <a:r>
              <a:rPr b="0" i="0" lang="en-US" sz="1800" u="none" cap="none" strike="noStrike">
                <a:solidFill>
                  <a:srgbClr val="2E2B1F"/>
                </a:solidFill>
                <a:latin typeface="Calibri"/>
                <a:ea typeface="Calibri"/>
                <a:cs typeface="Calibri"/>
                <a:sym typeface="Calibri"/>
              </a:rPr>
              <a:t>extension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9234" lvl="2" marL="904239" marR="0" rtl="0" algn="l">
              <a:lnSpc>
                <a:spcPct val="100000"/>
              </a:lnSpc>
              <a:spcBef>
                <a:spcPts val="585"/>
              </a:spcBef>
              <a:spcAft>
                <a:spcPts val="0"/>
              </a:spcAft>
              <a:buClr>
                <a:srgbClr val="D2CA6C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2E2B1F"/>
                </a:solidFill>
                <a:latin typeface="Calibri"/>
                <a:ea typeface="Calibri"/>
                <a:cs typeface="Calibri"/>
                <a:sym typeface="Calibri"/>
              </a:rPr>
              <a:t>Highly recommended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9234" lvl="2" marL="904239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rgbClr val="D2CA6C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2E2B1F"/>
                </a:solidFill>
                <a:latin typeface="Calibri"/>
                <a:ea typeface="Calibri"/>
                <a:cs typeface="Calibri"/>
                <a:sym typeface="Calibri"/>
              </a:rPr>
              <a:t>The </a:t>
            </a:r>
            <a:r>
              <a:rPr b="0" i="0" lang="en-US" sz="1800" u="none" cap="none" strike="noStrike">
                <a:solidFill>
                  <a:srgbClr val="2E2B1F"/>
                </a:solidFill>
                <a:latin typeface="Consolas"/>
                <a:ea typeface="Consolas"/>
                <a:cs typeface="Consolas"/>
                <a:sym typeface="Consolas"/>
              </a:rPr>
              <a:t>.js </a:t>
            </a:r>
            <a:r>
              <a:rPr b="0" i="0" lang="en-US" sz="1800" u="none" cap="none" strike="noStrike">
                <a:solidFill>
                  <a:srgbClr val="2E2B1F"/>
                </a:solidFill>
                <a:latin typeface="Calibri"/>
                <a:ea typeface="Calibri"/>
                <a:cs typeface="Calibri"/>
                <a:sym typeface="Calibri"/>
              </a:rPr>
              <a:t>files get cached by the browser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5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31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00AFEF"/>
                </a:solidFill>
                <a:latin typeface="Consolas"/>
                <a:ea typeface="Consolas"/>
                <a:cs typeface="Consolas"/>
                <a:sym typeface="Consolas"/>
              </a:rPr>
              <a:t>&lt;script src="scripts.js" type="text/javscript"&gt;</a:t>
            </a:r>
            <a:endParaRPr sz="2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31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00AFEF"/>
                </a:solidFill>
                <a:latin typeface="Consolas"/>
                <a:ea typeface="Consolas"/>
                <a:cs typeface="Consolas"/>
                <a:sym typeface="Consolas"/>
              </a:rPr>
              <a:t>&lt;!– code placed here will not be executed! --&gt;</a:t>
            </a:r>
            <a:endParaRPr sz="2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31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00AFEF"/>
                </a:solidFill>
                <a:latin typeface="Consolas"/>
                <a:ea typeface="Consolas"/>
                <a:cs typeface="Consolas"/>
                <a:sym typeface="Consolas"/>
              </a:rPr>
              <a:t>&lt;/script&gt;</a:t>
            </a:r>
            <a:endParaRPr sz="2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mc:AlternateContent>
    <mc:Choice Requires="p14">
      <p:transition spd="slow" p14:dur="1200">
        <p14:prism dir="l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" name="Google Shape;298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0"/>
            <a:ext cx="914400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33"/>
          <p:cNvSpPr txBox="1"/>
          <p:nvPr>
            <p:ph type="title"/>
          </p:nvPr>
        </p:nvSpPr>
        <p:spPr>
          <a:xfrm>
            <a:off x="535940" y="467690"/>
            <a:ext cx="7367905" cy="726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JavaScript – When is Executed?</a:t>
            </a:r>
            <a:endParaRPr/>
          </a:p>
        </p:txBody>
      </p:sp>
      <p:sp>
        <p:nvSpPr>
          <p:cNvPr id="300" name="Google Shape;300;p33"/>
          <p:cNvSpPr txBox="1"/>
          <p:nvPr/>
        </p:nvSpPr>
        <p:spPr>
          <a:xfrm>
            <a:off x="421640" y="1616710"/>
            <a:ext cx="7649209" cy="25323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-228600" lvl="0" marL="241300" marR="15557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9A47B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E2B1F"/>
                </a:solidFill>
                <a:latin typeface="Calibri"/>
                <a:ea typeface="Calibri"/>
                <a:cs typeface="Calibri"/>
                <a:sym typeface="Calibri"/>
              </a:rPr>
              <a:t>JavaScript code is executed during the page loading or when the  browser fires an event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9235" lvl="1" marL="538480" marR="0" rtl="0" algn="l">
              <a:lnSpc>
                <a:spcPct val="100000"/>
              </a:lnSpc>
              <a:spcBef>
                <a:spcPts val="490"/>
              </a:spcBef>
              <a:spcAft>
                <a:spcPts val="0"/>
              </a:spcAft>
              <a:buClr>
                <a:srgbClr val="9CBDBC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2E2B1F"/>
                </a:solidFill>
                <a:latin typeface="Calibri"/>
                <a:ea typeface="Calibri"/>
                <a:cs typeface="Calibri"/>
                <a:sym typeface="Calibri"/>
              </a:rPr>
              <a:t>All statements are executed at page loading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9235" lvl="1" marL="53848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9CBDBC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2E2B1F"/>
                </a:solidFill>
                <a:latin typeface="Calibri"/>
                <a:ea typeface="Calibri"/>
                <a:cs typeface="Calibri"/>
                <a:sym typeface="Calibri"/>
              </a:rPr>
              <a:t>Some statements just define functions that can be called later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241300" marR="508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rgbClr val="A9A47B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E2B1F"/>
                </a:solidFill>
                <a:latin typeface="Calibri"/>
                <a:ea typeface="Calibri"/>
                <a:cs typeface="Calibri"/>
                <a:sym typeface="Calibri"/>
              </a:rPr>
              <a:t>Function calls or code can be attached as "event handlers" via tag  attributes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9235" lvl="1" marL="538480" marR="0" rtl="0" algn="l">
              <a:lnSpc>
                <a:spcPct val="100000"/>
              </a:lnSpc>
              <a:spcBef>
                <a:spcPts val="490"/>
              </a:spcBef>
              <a:spcAft>
                <a:spcPts val="0"/>
              </a:spcAft>
              <a:buClr>
                <a:srgbClr val="9CBDBC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2E2B1F"/>
                </a:solidFill>
                <a:latin typeface="Calibri"/>
                <a:ea typeface="Calibri"/>
                <a:cs typeface="Calibri"/>
                <a:sym typeface="Calibri"/>
              </a:rPr>
              <a:t>Executed when the event is fired by the browser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1" name="Google Shape;301;p33"/>
          <p:cNvSpPr txBox="1"/>
          <p:nvPr/>
        </p:nvSpPr>
        <p:spPr>
          <a:xfrm rot="-5400000">
            <a:off x="8695461" y="2790317"/>
            <a:ext cx="180975" cy="1784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0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FDCB7"/>
                </a:solidFill>
                <a:latin typeface="Calibri"/>
                <a:ea typeface="Calibri"/>
                <a:cs typeface="Calibri"/>
                <a:sym typeface="Calibri"/>
              </a:rPr>
              <a:t>23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02" name="Google Shape;302;p33"/>
          <p:cNvGrpSpPr/>
          <p:nvPr/>
        </p:nvGrpSpPr>
        <p:grpSpPr>
          <a:xfrm>
            <a:off x="222504" y="4494276"/>
            <a:ext cx="8068056" cy="623316"/>
            <a:chOff x="222504" y="4494276"/>
            <a:chExt cx="8068056" cy="623316"/>
          </a:xfrm>
        </p:grpSpPr>
        <p:sp>
          <p:nvSpPr>
            <p:cNvPr id="303" name="Google Shape;303;p33"/>
            <p:cNvSpPr/>
            <p:nvPr/>
          </p:nvSpPr>
          <p:spPr>
            <a:xfrm>
              <a:off x="304800" y="4571974"/>
              <a:ext cx="7924800" cy="397510"/>
            </a:xfrm>
            <a:custGeom>
              <a:rect b="b" l="l" r="r" t="t"/>
              <a:pathLst>
                <a:path extrusionOk="0" h="397510" w="7924800">
                  <a:moveTo>
                    <a:pt x="7924800" y="0"/>
                  </a:moveTo>
                  <a:lnTo>
                    <a:pt x="0" y="0"/>
                  </a:lnTo>
                  <a:lnTo>
                    <a:pt x="0" y="397027"/>
                  </a:lnTo>
                  <a:lnTo>
                    <a:pt x="7924800" y="397027"/>
                  </a:lnTo>
                  <a:lnTo>
                    <a:pt x="7924800" y="0"/>
                  </a:lnTo>
                  <a:close/>
                </a:path>
              </a:pathLst>
            </a:custGeom>
            <a:solidFill>
              <a:srgbClr val="E9D9BD">
                <a:alpha val="14509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304" name="Google Shape;304;p3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22504" y="4494276"/>
              <a:ext cx="8068056" cy="62331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05" name="Google Shape;305;p33"/>
          <p:cNvSpPr txBox="1"/>
          <p:nvPr/>
        </p:nvSpPr>
        <p:spPr>
          <a:xfrm>
            <a:off x="304800" y="4571974"/>
            <a:ext cx="7924800" cy="397510"/>
          </a:xfrm>
          <a:prstGeom prst="rect">
            <a:avLst/>
          </a:prstGeom>
          <a:noFill/>
          <a:ln cap="flat" cmpd="sng" w="12700">
            <a:solidFill>
              <a:srgbClr val="DEC5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90805" marR="0" rtl="0" algn="l">
              <a:lnSpc>
                <a:spcPct val="1190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00AFEF"/>
                </a:solidFill>
                <a:latin typeface="Consolas"/>
                <a:ea typeface="Consolas"/>
                <a:cs typeface="Consolas"/>
                <a:sym typeface="Consolas"/>
              </a:rPr>
              <a:t>&lt;img src="logo.gif" onclick="alert('clicked!')" /&gt;</a:t>
            </a:r>
            <a:endParaRPr sz="2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mc:AlternateContent>
    <mc:Choice Requires="p14">
      <p:transition spd="slow" p14:dur="1200">
        <p14:prism dir="l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Google Shape;310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0"/>
            <a:ext cx="9144001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1" name="Google Shape;311;p34"/>
          <p:cNvGrpSpPr/>
          <p:nvPr/>
        </p:nvGrpSpPr>
        <p:grpSpPr>
          <a:xfrm>
            <a:off x="603504" y="1403603"/>
            <a:ext cx="7854696" cy="5317237"/>
            <a:chOff x="603504" y="1403603"/>
            <a:chExt cx="7854696" cy="5317237"/>
          </a:xfrm>
        </p:grpSpPr>
        <p:sp>
          <p:nvSpPr>
            <p:cNvPr id="312" name="Google Shape;312;p34"/>
            <p:cNvSpPr/>
            <p:nvPr/>
          </p:nvSpPr>
          <p:spPr>
            <a:xfrm>
              <a:off x="685800" y="1447761"/>
              <a:ext cx="7772400" cy="5170805"/>
            </a:xfrm>
            <a:custGeom>
              <a:rect b="b" l="l" r="r" t="t"/>
              <a:pathLst>
                <a:path extrusionOk="0" h="5170805" w="7772400">
                  <a:moveTo>
                    <a:pt x="7772400" y="0"/>
                  </a:moveTo>
                  <a:lnTo>
                    <a:pt x="0" y="0"/>
                  </a:lnTo>
                  <a:lnTo>
                    <a:pt x="0" y="5170678"/>
                  </a:lnTo>
                  <a:lnTo>
                    <a:pt x="7772400" y="5170678"/>
                  </a:lnTo>
                  <a:lnTo>
                    <a:pt x="7772400" y="0"/>
                  </a:lnTo>
                  <a:close/>
                </a:path>
              </a:pathLst>
            </a:custGeom>
            <a:solidFill>
              <a:srgbClr val="E9D9BD">
                <a:alpha val="14509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3" name="Google Shape;313;p34"/>
            <p:cNvSpPr/>
            <p:nvPr/>
          </p:nvSpPr>
          <p:spPr>
            <a:xfrm>
              <a:off x="685800" y="1447761"/>
              <a:ext cx="7772400" cy="5170805"/>
            </a:xfrm>
            <a:custGeom>
              <a:rect b="b" l="l" r="r" t="t"/>
              <a:pathLst>
                <a:path extrusionOk="0" h="5170805" w="7772400">
                  <a:moveTo>
                    <a:pt x="0" y="5170678"/>
                  </a:moveTo>
                  <a:lnTo>
                    <a:pt x="7772400" y="5170678"/>
                  </a:lnTo>
                  <a:lnTo>
                    <a:pt x="7772400" y="0"/>
                  </a:lnTo>
                  <a:lnTo>
                    <a:pt x="0" y="0"/>
                  </a:lnTo>
                  <a:lnTo>
                    <a:pt x="0" y="5170678"/>
                  </a:lnTo>
                  <a:close/>
                </a:path>
              </a:pathLst>
            </a:custGeom>
            <a:noFill/>
            <a:ln cap="flat" cmpd="sng" w="12700">
              <a:solidFill>
                <a:srgbClr val="DEC59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314" name="Google Shape;314;p3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03504" y="1403603"/>
              <a:ext cx="1295400" cy="6233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5" name="Google Shape;315;p3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03504" y="1738883"/>
              <a:ext cx="1295400" cy="6233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6" name="Google Shape;316;p34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603504" y="2074163"/>
              <a:ext cx="5143500" cy="6233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7" name="Google Shape;317;p34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911352" y="2409443"/>
              <a:ext cx="4066032" cy="6233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8" name="Google Shape;318;p34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757428" y="2744723"/>
              <a:ext cx="525779" cy="6233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9" name="Google Shape;319;p34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1065276" y="3080003"/>
              <a:ext cx="2680716" cy="6233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0" name="Google Shape;320;p34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911352" y="3415283"/>
              <a:ext cx="525779" cy="6233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1" name="Google Shape;321;p34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603504" y="3750563"/>
              <a:ext cx="1757172" cy="6233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2" name="Google Shape;322;p34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603504" y="4085843"/>
              <a:ext cx="1449324" cy="6233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3" name="Google Shape;323;p34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603504" y="4756403"/>
              <a:ext cx="1295400" cy="6233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4" name="Google Shape;324;p34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911352" y="5091683"/>
              <a:ext cx="3296412" cy="6233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5" name="Google Shape;325;p34"/>
            <p:cNvPicPr preferRelativeResize="0"/>
            <p:nvPr/>
          </p:nvPicPr>
          <p:blipFill rotWithShape="1">
            <a:blip r:embed="rId15">
              <a:alphaModFix/>
            </a:blip>
            <a:srcRect b="0" l="0" r="0" t="0"/>
            <a:stretch/>
          </p:blipFill>
          <p:spPr>
            <a:xfrm>
              <a:off x="1219200" y="5426963"/>
              <a:ext cx="4835652" cy="6233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6" name="Google Shape;326;p34"/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>
              <a:off x="603504" y="5762244"/>
              <a:ext cx="1449324" cy="6233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7" name="Google Shape;327;p34"/>
            <p:cNvPicPr preferRelativeResize="0"/>
            <p:nvPr/>
          </p:nvPicPr>
          <p:blipFill rotWithShape="1">
            <a:blip r:embed="rId17">
              <a:alphaModFix/>
            </a:blip>
            <a:srcRect b="0" l="0" r="0" t="0"/>
            <a:stretch/>
          </p:blipFill>
          <p:spPr>
            <a:xfrm>
              <a:off x="603504" y="6097524"/>
              <a:ext cx="1449324" cy="62331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28" name="Google Shape;328;p34"/>
          <p:cNvSpPr txBox="1"/>
          <p:nvPr/>
        </p:nvSpPr>
        <p:spPr>
          <a:xfrm>
            <a:off x="764540" y="1465834"/>
            <a:ext cx="4806950" cy="30435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00AFEF"/>
                </a:solidFill>
                <a:latin typeface="Consolas"/>
                <a:ea typeface="Consolas"/>
                <a:cs typeface="Consolas"/>
                <a:sym typeface="Consolas"/>
              </a:rPr>
              <a:t>&lt;html&gt;</a:t>
            </a:r>
            <a:endParaRPr sz="2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00AFEF"/>
                </a:solidFill>
                <a:latin typeface="Consolas"/>
                <a:ea typeface="Consolas"/>
                <a:cs typeface="Consolas"/>
                <a:sym typeface="Consolas"/>
              </a:rPr>
              <a:t>&lt;head&gt;</a:t>
            </a:r>
            <a:endParaRPr sz="2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00AFEF"/>
                </a:solidFill>
                <a:latin typeface="Consolas"/>
                <a:ea typeface="Consolas"/>
                <a:cs typeface="Consolas"/>
                <a:sym typeface="Consolas"/>
              </a:rPr>
              <a:t>&lt;script type="text/javascript"&gt;</a:t>
            </a:r>
            <a:endParaRPr sz="2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32067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00AFEF"/>
                </a:solidFill>
                <a:latin typeface="Consolas"/>
                <a:ea typeface="Consolas"/>
                <a:cs typeface="Consolas"/>
                <a:sym typeface="Consolas"/>
              </a:rPr>
              <a:t>function test (message)</a:t>
            </a:r>
            <a:endParaRPr sz="2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66370" marR="0" rtl="0" algn="l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00AFEF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2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7434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00AFEF"/>
                </a:solidFill>
                <a:latin typeface="Consolas"/>
                <a:ea typeface="Consolas"/>
                <a:cs typeface="Consolas"/>
                <a:sym typeface="Consolas"/>
              </a:rPr>
              <a:t>alert(message);</a:t>
            </a:r>
            <a:endParaRPr sz="2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32067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00AFEF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2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00AFEF"/>
                </a:solidFill>
                <a:latin typeface="Consolas"/>
                <a:ea typeface="Consolas"/>
                <a:cs typeface="Consolas"/>
                <a:sym typeface="Consolas"/>
              </a:rPr>
              <a:t>&lt;/script&gt;</a:t>
            </a:r>
            <a:endParaRPr sz="2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00AFEF"/>
                </a:solidFill>
                <a:latin typeface="Consolas"/>
                <a:ea typeface="Consolas"/>
                <a:cs typeface="Consolas"/>
                <a:sym typeface="Consolas"/>
              </a:rPr>
              <a:t>&lt;/head&gt;</a:t>
            </a:r>
            <a:endParaRPr sz="2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29" name="Google Shape;329;p34"/>
          <p:cNvSpPr txBox="1"/>
          <p:nvPr/>
        </p:nvSpPr>
        <p:spPr>
          <a:xfrm>
            <a:off x="764540" y="4819269"/>
            <a:ext cx="5115560" cy="17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00AFEF"/>
                </a:solidFill>
                <a:latin typeface="Consolas"/>
                <a:ea typeface="Consolas"/>
                <a:cs typeface="Consolas"/>
                <a:sym typeface="Consolas"/>
              </a:rPr>
              <a:t>&lt;body&gt;</a:t>
            </a:r>
            <a:endParaRPr sz="2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307975" lvl="0" marL="628650" marR="5080" rtl="0" algn="l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00AFEF"/>
                </a:solidFill>
                <a:latin typeface="Consolas"/>
                <a:ea typeface="Consolas"/>
                <a:cs typeface="Consolas"/>
                <a:sym typeface="Consolas"/>
              </a:rPr>
              <a:t>&lt;img src="logo.gif"  onclick="test('clicked!')" /&gt;</a:t>
            </a:r>
            <a:endParaRPr sz="2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00AFEF"/>
                </a:solidFill>
                <a:latin typeface="Consolas"/>
                <a:ea typeface="Consolas"/>
                <a:cs typeface="Consolas"/>
                <a:sym typeface="Consolas"/>
              </a:rPr>
              <a:t>&lt;/body&gt;</a:t>
            </a:r>
            <a:endParaRPr sz="2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00AFEF"/>
                </a:solidFill>
                <a:latin typeface="Consolas"/>
                <a:ea typeface="Consolas"/>
                <a:cs typeface="Consolas"/>
                <a:sym typeface="Consolas"/>
              </a:rPr>
              <a:t>&lt;/html&gt;</a:t>
            </a:r>
            <a:endParaRPr sz="2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30" name="Google Shape;330;p34"/>
          <p:cNvSpPr txBox="1"/>
          <p:nvPr>
            <p:ph type="title"/>
          </p:nvPr>
        </p:nvSpPr>
        <p:spPr>
          <a:xfrm>
            <a:off x="154939" y="0"/>
            <a:ext cx="8020684" cy="14274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12050">
            <a:spAutoFit/>
          </a:bodyPr>
          <a:lstStyle/>
          <a:p>
            <a:pPr indent="0" lvl="0" marL="12700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Calling a JavaScript Function from  Event Handler – Example</a:t>
            </a:r>
            <a:endParaRPr/>
          </a:p>
        </p:txBody>
      </p:sp>
      <p:sp>
        <p:nvSpPr>
          <p:cNvPr id="331" name="Google Shape;331;p34"/>
          <p:cNvSpPr txBox="1"/>
          <p:nvPr/>
        </p:nvSpPr>
        <p:spPr>
          <a:xfrm>
            <a:off x="5594984" y="1424686"/>
            <a:ext cx="2764790" cy="452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2E2B1F"/>
                </a:solidFill>
                <a:latin typeface="Calibri"/>
                <a:ea typeface="Calibri"/>
                <a:cs typeface="Calibri"/>
                <a:sym typeface="Calibri"/>
              </a:rPr>
              <a:t>image-onclick.html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2" name="Google Shape;332;p34"/>
          <p:cNvSpPr txBox="1"/>
          <p:nvPr/>
        </p:nvSpPr>
        <p:spPr>
          <a:xfrm rot="-5400000">
            <a:off x="8695461" y="2790317"/>
            <a:ext cx="180975" cy="1784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0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FDCB7"/>
                </a:solidFill>
                <a:latin typeface="Calibri"/>
                <a:ea typeface="Calibri"/>
                <a:cs typeface="Calibri"/>
                <a:sym typeface="Calibri"/>
              </a:rPr>
              <a:t>24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3" name="Google Shape;333;p34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4343400" y="2952750"/>
            <a:ext cx="3838067" cy="215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200">
        <p14:prism dir="l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" name="Google Shape;338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0"/>
            <a:ext cx="914400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35"/>
          <p:cNvSpPr txBox="1"/>
          <p:nvPr>
            <p:ph type="title"/>
          </p:nvPr>
        </p:nvSpPr>
        <p:spPr>
          <a:xfrm>
            <a:off x="448157" y="192989"/>
            <a:ext cx="6243320" cy="726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Using External Script Files</a:t>
            </a:r>
            <a:endParaRPr/>
          </a:p>
        </p:txBody>
      </p:sp>
      <p:sp>
        <p:nvSpPr>
          <p:cNvPr id="340" name="Google Shape;340;p35"/>
          <p:cNvSpPr txBox="1"/>
          <p:nvPr/>
        </p:nvSpPr>
        <p:spPr>
          <a:xfrm>
            <a:off x="421640" y="924813"/>
            <a:ext cx="3959860" cy="452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-228600" lvl="0" marL="241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9A47B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rgbClr val="2E2B1F"/>
                </a:solidFill>
                <a:latin typeface="Calibri"/>
                <a:ea typeface="Calibri"/>
                <a:cs typeface="Calibri"/>
                <a:sym typeface="Calibri"/>
              </a:rPr>
              <a:t>Using external script files: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1" name="Google Shape;341;p35"/>
          <p:cNvSpPr txBox="1"/>
          <p:nvPr/>
        </p:nvSpPr>
        <p:spPr>
          <a:xfrm rot="-5400000">
            <a:off x="8695461" y="2790317"/>
            <a:ext cx="180975" cy="1784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0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FDCB7"/>
                </a:solidFill>
                <a:latin typeface="Calibri"/>
                <a:ea typeface="Calibri"/>
                <a:cs typeface="Calibri"/>
                <a:sym typeface="Calibri"/>
              </a:rPr>
              <a:t>25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42" name="Google Shape;342;p35"/>
          <p:cNvGrpSpPr/>
          <p:nvPr/>
        </p:nvGrpSpPr>
        <p:grpSpPr>
          <a:xfrm>
            <a:off x="541019" y="1485900"/>
            <a:ext cx="8069580" cy="3313176"/>
            <a:chOff x="541019" y="1485900"/>
            <a:chExt cx="8069580" cy="3313176"/>
          </a:xfrm>
        </p:grpSpPr>
        <p:sp>
          <p:nvSpPr>
            <p:cNvPr id="343" name="Google Shape;343;p35"/>
            <p:cNvSpPr/>
            <p:nvPr/>
          </p:nvSpPr>
          <p:spPr>
            <a:xfrm>
              <a:off x="609599" y="1524000"/>
              <a:ext cx="8001000" cy="3170555"/>
            </a:xfrm>
            <a:custGeom>
              <a:rect b="b" l="l" r="r" t="t"/>
              <a:pathLst>
                <a:path extrusionOk="0" h="3170554" w="8001000">
                  <a:moveTo>
                    <a:pt x="8001000" y="0"/>
                  </a:moveTo>
                  <a:lnTo>
                    <a:pt x="0" y="0"/>
                  </a:lnTo>
                  <a:lnTo>
                    <a:pt x="0" y="3170047"/>
                  </a:lnTo>
                  <a:lnTo>
                    <a:pt x="8001000" y="3170047"/>
                  </a:lnTo>
                  <a:lnTo>
                    <a:pt x="8001000" y="0"/>
                  </a:lnTo>
                  <a:close/>
                </a:path>
              </a:pathLst>
            </a:custGeom>
            <a:solidFill>
              <a:srgbClr val="E9D9BD">
                <a:alpha val="14509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4" name="Google Shape;344;p35"/>
            <p:cNvSpPr/>
            <p:nvPr/>
          </p:nvSpPr>
          <p:spPr>
            <a:xfrm>
              <a:off x="609599" y="1524000"/>
              <a:ext cx="8001000" cy="3170555"/>
            </a:xfrm>
            <a:custGeom>
              <a:rect b="b" l="l" r="r" t="t"/>
              <a:pathLst>
                <a:path extrusionOk="0" h="3170554" w="8001000">
                  <a:moveTo>
                    <a:pt x="0" y="3170047"/>
                  </a:moveTo>
                  <a:lnTo>
                    <a:pt x="8001000" y="3170047"/>
                  </a:lnTo>
                  <a:lnTo>
                    <a:pt x="8001000" y="0"/>
                  </a:lnTo>
                  <a:lnTo>
                    <a:pt x="0" y="0"/>
                  </a:lnTo>
                  <a:lnTo>
                    <a:pt x="0" y="3170047"/>
                  </a:lnTo>
                  <a:close/>
                </a:path>
              </a:pathLst>
            </a:custGeom>
            <a:noFill/>
            <a:ln cap="flat" cmpd="sng" w="12700">
              <a:solidFill>
                <a:srgbClr val="DEC59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345" name="Google Shape;345;p3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41019" y="1485900"/>
              <a:ext cx="1179576" cy="5699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6" name="Google Shape;346;p3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41019" y="1790700"/>
              <a:ext cx="1179576" cy="5699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7" name="Google Shape;347;p35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821435" y="2095500"/>
              <a:ext cx="6903719" cy="5699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8" name="Google Shape;348;p35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821435" y="2400300"/>
              <a:ext cx="1597152" cy="5699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9" name="Google Shape;349;p35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541019" y="2705100"/>
              <a:ext cx="1319784" cy="5699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0" name="Google Shape;350;p35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541019" y="3009900"/>
              <a:ext cx="1179576" cy="5699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1" name="Google Shape;351;p35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821435" y="3314700"/>
              <a:ext cx="7184135" cy="5699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2" name="Google Shape;352;p35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1100327" y="3619500"/>
              <a:ext cx="4111752" cy="5699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3" name="Google Shape;353;p35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541019" y="3924300"/>
              <a:ext cx="1319784" cy="5699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4" name="Google Shape;354;p35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541019" y="4229100"/>
              <a:ext cx="1319784" cy="56997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55" name="Google Shape;355;p35"/>
          <p:cNvSpPr txBox="1"/>
          <p:nvPr/>
        </p:nvSpPr>
        <p:spPr>
          <a:xfrm>
            <a:off x="688340" y="1542033"/>
            <a:ext cx="865505" cy="6356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00AFEF"/>
                </a:solidFill>
                <a:latin typeface="Consolas"/>
                <a:ea typeface="Consolas"/>
                <a:cs typeface="Consolas"/>
                <a:sym typeface="Consolas"/>
              </a:rPr>
              <a:t>&lt;html&gt;</a:t>
            </a:r>
            <a:endParaRPr sz="2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00AFEF"/>
                </a:solidFill>
                <a:latin typeface="Consolas"/>
                <a:ea typeface="Consolas"/>
                <a:cs typeface="Consolas"/>
                <a:sym typeface="Consolas"/>
              </a:rPr>
              <a:t>&lt;head&gt;</a:t>
            </a:r>
            <a:endParaRPr sz="2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56" name="Google Shape;356;p35"/>
          <p:cNvSpPr txBox="1"/>
          <p:nvPr/>
        </p:nvSpPr>
        <p:spPr>
          <a:xfrm>
            <a:off x="969060" y="2151710"/>
            <a:ext cx="6590030" cy="6362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00AFEF"/>
                </a:solidFill>
                <a:latin typeface="Consolas"/>
                <a:ea typeface="Consolas"/>
                <a:cs typeface="Consolas"/>
                <a:sym typeface="Consolas"/>
              </a:rPr>
              <a:t>&lt;script src="sample.js" type="text/javascript"&gt;</a:t>
            </a:r>
            <a:endParaRPr sz="2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00AFEF"/>
                </a:solidFill>
                <a:latin typeface="Consolas"/>
                <a:ea typeface="Consolas"/>
                <a:cs typeface="Consolas"/>
                <a:sym typeface="Consolas"/>
              </a:rPr>
              <a:t>&lt;/script&gt;</a:t>
            </a:r>
            <a:endParaRPr sz="2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57" name="Google Shape;357;p35"/>
          <p:cNvSpPr txBox="1"/>
          <p:nvPr/>
        </p:nvSpPr>
        <p:spPr>
          <a:xfrm>
            <a:off x="688340" y="2761614"/>
            <a:ext cx="1005840" cy="6356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00AFEF"/>
                </a:solidFill>
                <a:latin typeface="Consolas"/>
                <a:ea typeface="Consolas"/>
                <a:cs typeface="Consolas"/>
                <a:sym typeface="Consolas"/>
              </a:rPr>
              <a:t>&lt;/head&gt;</a:t>
            </a:r>
            <a:endParaRPr sz="2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00AFEF"/>
                </a:solidFill>
                <a:latin typeface="Consolas"/>
                <a:ea typeface="Consolas"/>
                <a:cs typeface="Consolas"/>
                <a:sym typeface="Consolas"/>
              </a:rPr>
              <a:t>&lt;body&gt;</a:t>
            </a:r>
            <a:endParaRPr sz="2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58" name="Google Shape;358;p35"/>
          <p:cNvSpPr txBox="1"/>
          <p:nvPr/>
        </p:nvSpPr>
        <p:spPr>
          <a:xfrm>
            <a:off x="421640" y="3371215"/>
            <a:ext cx="7418070" cy="17551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-279400" lvl="0" marL="838835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00AFEF"/>
                </a:solidFill>
                <a:latin typeface="Consolas"/>
                <a:ea typeface="Consolas"/>
                <a:cs typeface="Consolas"/>
                <a:sym typeface="Consolas"/>
              </a:rPr>
              <a:t>&lt;button onclick="sample()" value="Call JavaScript  function from sample.js" /&gt;</a:t>
            </a:r>
            <a:endParaRPr sz="2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279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00AFEF"/>
                </a:solidFill>
                <a:latin typeface="Consolas"/>
                <a:ea typeface="Consolas"/>
                <a:cs typeface="Consolas"/>
                <a:sym typeface="Consolas"/>
              </a:rPr>
              <a:t>&lt;/body&gt;</a:t>
            </a:r>
            <a:endParaRPr sz="2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279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00AFEF"/>
                </a:solidFill>
                <a:latin typeface="Consolas"/>
                <a:ea typeface="Consolas"/>
                <a:cs typeface="Consolas"/>
                <a:sym typeface="Consolas"/>
              </a:rPr>
              <a:t>&lt;/html&gt;</a:t>
            </a:r>
            <a:endParaRPr sz="2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228600" lvl="0" marL="241300" marR="0" rtl="0" algn="l">
              <a:lnSpc>
                <a:spcPct val="100000"/>
              </a:lnSpc>
              <a:spcBef>
                <a:spcPts val="650"/>
              </a:spcBef>
              <a:spcAft>
                <a:spcPts val="0"/>
              </a:spcAft>
              <a:buClr>
                <a:srgbClr val="A9A47B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rgbClr val="2E2B1F"/>
                </a:solidFill>
                <a:latin typeface="Calibri"/>
                <a:ea typeface="Calibri"/>
                <a:cs typeface="Calibri"/>
                <a:sym typeface="Calibri"/>
              </a:rPr>
              <a:t>External JavaScript file: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59" name="Google Shape;359;p35"/>
          <p:cNvGrpSpPr/>
          <p:nvPr/>
        </p:nvGrpSpPr>
        <p:grpSpPr>
          <a:xfrm>
            <a:off x="541019" y="5155691"/>
            <a:ext cx="8094980" cy="1179576"/>
            <a:chOff x="541019" y="5155691"/>
            <a:chExt cx="8094980" cy="1179576"/>
          </a:xfrm>
        </p:grpSpPr>
        <p:sp>
          <p:nvSpPr>
            <p:cNvPr id="360" name="Google Shape;360;p35"/>
            <p:cNvSpPr/>
            <p:nvPr/>
          </p:nvSpPr>
          <p:spPr>
            <a:xfrm>
              <a:off x="609599" y="5193639"/>
              <a:ext cx="8026400" cy="1016000"/>
            </a:xfrm>
            <a:custGeom>
              <a:rect b="b" l="l" r="r" t="t"/>
              <a:pathLst>
                <a:path extrusionOk="0" h="1016000" w="8026400">
                  <a:moveTo>
                    <a:pt x="8026400" y="0"/>
                  </a:moveTo>
                  <a:lnTo>
                    <a:pt x="0" y="0"/>
                  </a:lnTo>
                  <a:lnTo>
                    <a:pt x="0" y="1015657"/>
                  </a:lnTo>
                  <a:lnTo>
                    <a:pt x="8026400" y="1015657"/>
                  </a:lnTo>
                  <a:lnTo>
                    <a:pt x="8026400" y="0"/>
                  </a:lnTo>
                  <a:close/>
                </a:path>
              </a:pathLst>
            </a:custGeom>
            <a:solidFill>
              <a:srgbClr val="E9D9BD">
                <a:alpha val="14509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" name="Google Shape;361;p35"/>
            <p:cNvSpPr/>
            <p:nvPr/>
          </p:nvSpPr>
          <p:spPr>
            <a:xfrm>
              <a:off x="609599" y="5193639"/>
              <a:ext cx="8026400" cy="1016000"/>
            </a:xfrm>
            <a:custGeom>
              <a:rect b="b" l="l" r="r" t="t"/>
              <a:pathLst>
                <a:path extrusionOk="0" h="1016000" w="8026400">
                  <a:moveTo>
                    <a:pt x="0" y="1015657"/>
                  </a:moveTo>
                  <a:lnTo>
                    <a:pt x="8026400" y="1015657"/>
                  </a:lnTo>
                  <a:lnTo>
                    <a:pt x="8026400" y="0"/>
                  </a:lnTo>
                  <a:lnTo>
                    <a:pt x="0" y="0"/>
                  </a:lnTo>
                  <a:lnTo>
                    <a:pt x="0" y="1015657"/>
                  </a:lnTo>
                  <a:close/>
                </a:path>
              </a:pathLst>
            </a:custGeom>
            <a:noFill/>
            <a:ln cap="flat" cmpd="sng" w="12700">
              <a:solidFill>
                <a:srgbClr val="DEC59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362" name="Google Shape;362;p35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541019" y="5155691"/>
              <a:ext cx="2994660" cy="5699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3" name="Google Shape;363;p35"/>
            <p:cNvPicPr preferRelativeResize="0"/>
            <p:nvPr/>
          </p:nvPicPr>
          <p:blipFill rotWithShape="1">
            <a:blip r:embed="rId15">
              <a:alphaModFix/>
            </a:blip>
            <a:srcRect b="0" l="0" r="0" t="0"/>
            <a:stretch/>
          </p:blipFill>
          <p:spPr>
            <a:xfrm>
              <a:off x="821435" y="5460491"/>
              <a:ext cx="4530852" cy="5699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4" name="Google Shape;364;p35"/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>
              <a:off x="541019" y="5765291"/>
              <a:ext cx="481584" cy="56997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65" name="Google Shape;365;p35"/>
          <p:cNvSpPr txBox="1"/>
          <p:nvPr/>
        </p:nvSpPr>
        <p:spPr>
          <a:xfrm>
            <a:off x="688340" y="5212460"/>
            <a:ext cx="4497070" cy="9410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00AFEF"/>
                </a:solidFill>
                <a:latin typeface="Consolas"/>
                <a:ea typeface="Consolas"/>
                <a:cs typeface="Consolas"/>
                <a:sym typeface="Consolas"/>
              </a:rPr>
              <a:t>function sample() {</a:t>
            </a:r>
            <a:endParaRPr sz="2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293370" marR="0" rtl="0" algn="l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00AFEF"/>
                </a:solidFill>
                <a:latin typeface="Consolas"/>
                <a:ea typeface="Consolas"/>
                <a:cs typeface="Consolas"/>
                <a:sym typeface="Consolas"/>
              </a:rPr>
              <a:t>alert('Hello from sample.js!')</a:t>
            </a:r>
            <a:endParaRPr sz="2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00AFEF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2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366" name="Google Shape;366;p35"/>
          <p:cNvGrpSpPr/>
          <p:nvPr/>
        </p:nvGrpSpPr>
        <p:grpSpPr>
          <a:xfrm>
            <a:off x="4706111" y="1446275"/>
            <a:ext cx="4044695" cy="4440936"/>
            <a:chOff x="4706111" y="1446275"/>
            <a:chExt cx="4044695" cy="4440936"/>
          </a:xfrm>
        </p:grpSpPr>
        <p:pic>
          <p:nvPicPr>
            <p:cNvPr id="367" name="Google Shape;367;p35"/>
            <p:cNvPicPr preferRelativeResize="0"/>
            <p:nvPr/>
          </p:nvPicPr>
          <p:blipFill rotWithShape="1">
            <a:blip r:embed="rId17">
              <a:alphaModFix/>
            </a:blip>
            <a:srcRect b="0" l="0" r="0" t="0"/>
            <a:stretch/>
          </p:blipFill>
          <p:spPr>
            <a:xfrm>
              <a:off x="5590031" y="3889247"/>
              <a:ext cx="2667000" cy="199796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8" name="Google Shape;368;p35"/>
            <p:cNvPicPr preferRelativeResize="0"/>
            <p:nvPr/>
          </p:nvPicPr>
          <p:blipFill rotWithShape="1">
            <a:blip r:embed="rId18">
              <a:alphaModFix/>
            </a:blip>
            <a:srcRect b="0" l="0" r="0" t="0"/>
            <a:stretch/>
          </p:blipFill>
          <p:spPr>
            <a:xfrm>
              <a:off x="5564123" y="3864863"/>
              <a:ext cx="2667000" cy="199796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9" name="Google Shape;369;p35"/>
            <p:cNvPicPr preferRelativeResize="0"/>
            <p:nvPr/>
          </p:nvPicPr>
          <p:blipFill rotWithShape="1">
            <a:blip r:embed="rId19">
              <a:alphaModFix/>
            </a:blip>
            <a:srcRect b="0" l="0" r="0" t="0"/>
            <a:stretch/>
          </p:blipFill>
          <p:spPr>
            <a:xfrm>
              <a:off x="4706111" y="1446275"/>
              <a:ext cx="1680972" cy="78943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0" name="Google Shape;370;p35"/>
            <p:cNvPicPr preferRelativeResize="0"/>
            <p:nvPr/>
          </p:nvPicPr>
          <p:blipFill rotWithShape="1">
            <a:blip r:embed="rId20">
              <a:alphaModFix/>
            </a:blip>
            <a:srcRect b="0" l="0" r="0" t="0"/>
            <a:stretch/>
          </p:blipFill>
          <p:spPr>
            <a:xfrm>
              <a:off x="5917691" y="1446275"/>
              <a:ext cx="577596" cy="78943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1" name="Google Shape;371;p35"/>
            <p:cNvPicPr preferRelativeResize="0"/>
            <p:nvPr/>
          </p:nvPicPr>
          <p:blipFill rotWithShape="1">
            <a:blip r:embed="rId21">
              <a:alphaModFix/>
            </a:blip>
            <a:srcRect b="0" l="0" r="0" t="0"/>
            <a:stretch/>
          </p:blipFill>
          <p:spPr>
            <a:xfrm>
              <a:off x="6025895" y="1446275"/>
              <a:ext cx="2724911" cy="78943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72" name="Google Shape;372;p35"/>
          <p:cNvSpPr txBox="1"/>
          <p:nvPr/>
        </p:nvSpPr>
        <p:spPr>
          <a:xfrm>
            <a:off x="4915280" y="1525650"/>
            <a:ext cx="3604895" cy="452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6E664B"/>
                </a:solidFill>
                <a:latin typeface="Calibri"/>
                <a:ea typeface="Calibri"/>
                <a:cs typeface="Calibri"/>
                <a:sym typeface="Calibri"/>
              </a:rPr>
              <a:t>external-JavaScript.html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3" name="Google Shape;373;p35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6838188" y="5885688"/>
            <a:ext cx="1920240" cy="679704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p35"/>
          <p:cNvSpPr txBox="1"/>
          <p:nvPr/>
        </p:nvSpPr>
        <p:spPr>
          <a:xfrm>
            <a:off x="7017766" y="5956808"/>
            <a:ext cx="1537970" cy="391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EBFFD2"/>
                </a:solidFill>
                <a:latin typeface="Consolas"/>
                <a:ea typeface="Consolas"/>
                <a:cs typeface="Consolas"/>
                <a:sym typeface="Consolas"/>
              </a:rPr>
              <a:t>sample.js</a:t>
            </a:r>
            <a:endParaRPr sz="24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375" name="Google Shape;375;p35"/>
          <p:cNvGrpSpPr/>
          <p:nvPr/>
        </p:nvGrpSpPr>
        <p:grpSpPr>
          <a:xfrm>
            <a:off x="2318892" y="2616707"/>
            <a:ext cx="5670550" cy="733044"/>
            <a:chOff x="2318892" y="2616707"/>
            <a:chExt cx="5670550" cy="733044"/>
          </a:xfrm>
        </p:grpSpPr>
        <p:sp>
          <p:nvSpPr>
            <p:cNvPr id="376" name="Google Shape;376;p35"/>
            <p:cNvSpPr/>
            <p:nvPr/>
          </p:nvSpPr>
          <p:spPr>
            <a:xfrm>
              <a:off x="2318892" y="2666999"/>
              <a:ext cx="5670550" cy="528320"/>
            </a:xfrm>
            <a:custGeom>
              <a:rect b="b" l="l" r="r" t="t"/>
              <a:pathLst>
                <a:path extrusionOk="0" h="528319" w="5670550">
                  <a:moveTo>
                    <a:pt x="0" y="8382"/>
                  </a:moveTo>
                  <a:lnTo>
                    <a:pt x="511175" y="219963"/>
                  </a:lnTo>
                  <a:lnTo>
                    <a:pt x="511175" y="439800"/>
                  </a:lnTo>
                  <a:lnTo>
                    <a:pt x="518084" y="474073"/>
                  </a:lnTo>
                  <a:lnTo>
                    <a:pt x="536924" y="502046"/>
                  </a:lnTo>
                  <a:lnTo>
                    <a:pt x="564860" y="520900"/>
                  </a:lnTo>
                  <a:lnTo>
                    <a:pt x="599058" y="527812"/>
                  </a:lnTo>
                  <a:lnTo>
                    <a:pt x="5582538" y="527812"/>
                  </a:lnTo>
                  <a:lnTo>
                    <a:pt x="5616811" y="520900"/>
                  </a:lnTo>
                  <a:lnTo>
                    <a:pt x="5644784" y="502046"/>
                  </a:lnTo>
                  <a:lnTo>
                    <a:pt x="5663638" y="474073"/>
                  </a:lnTo>
                  <a:lnTo>
                    <a:pt x="5670550" y="439800"/>
                  </a:lnTo>
                  <a:lnTo>
                    <a:pt x="5670550" y="88011"/>
                  </a:lnTo>
                  <a:lnTo>
                    <a:pt x="511175" y="88011"/>
                  </a:lnTo>
                  <a:lnTo>
                    <a:pt x="0" y="8382"/>
                  </a:lnTo>
                  <a:close/>
                </a:path>
                <a:path extrusionOk="0" h="528319" w="5670550">
                  <a:moveTo>
                    <a:pt x="5582538" y="0"/>
                  </a:moveTo>
                  <a:lnTo>
                    <a:pt x="599058" y="0"/>
                  </a:lnTo>
                  <a:lnTo>
                    <a:pt x="564860" y="6911"/>
                  </a:lnTo>
                  <a:lnTo>
                    <a:pt x="536924" y="25765"/>
                  </a:lnTo>
                  <a:lnTo>
                    <a:pt x="518084" y="53738"/>
                  </a:lnTo>
                  <a:lnTo>
                    <a:pt x="511175" y="88011"/>
                  </a:lnTo>
                  <a:lnTo>
                    <a:pt x="5670550" y="88011"/>
                  </a:lnTo>
                  <a:lnTo>
                    <a:pt x="5663638" y="53738"/>
                  </a:lnTo>
                  <a:lnTo>
                    <a:pt x="5644784" y="25765"/>
                  </a:lnTo>
                  <a:lnTo>
                    <a:pt x="5616811" y="6911"/>
                  </a:lnTo>
                  <a:lnTo>
                    <a:pt x="5582538" y="0"/>
                  </a:lnTo>
                  <a:close/>
                </a:path>
              </a:pathLst>
            </a:custGeom>
            <a:solidFill>
              <a:srgbClr val="9F847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" name="Google Shape;377;p35"/>
            <p:cNvSpPr/>
            <p:nvPr/>
          </p:nvSpPr>
          <p:spPr>
            <a:xfrm>
              <a:off x="2318892" y="2666999"/>
              <a:ext cx="5670550" cy="528320"/>
            </a:xfrm>
            <a:custGeom>
              <a:rect b="b" l="l" r="r" t="t"/>
              <a:pathLst>
                <a:path extrusionOk="0" h="528319" w="5670550">
                  <a:moveTo>
                    <a:pt x="511175" y="88011"/>
                  </a:moveTo>
                  <a:lnTo>
                    <a:pt x="518084" y="53738"/>
                  </a:lnTo>
                  <a:lnTo>
                    <a:pt x="536924" y="25765"/>
                  </a:lnTo>
                  <a:lnTo>
                    <a:pt x="564860" y="6911"/>
                  </a:lnTo>
                  <a:lnTo>
                    <a:pt x="599058" y="0"/>
                  </a:lnTo>
                  <a:lnTo>
                    <a:pt x="1371092" y="0"/>
                  </a:lnTo>
                  <a:lnTo>
                    <a:pt x="2660904" y="0"/>
                  </a:lnTo>
                  <a:lnTo>
                    <a:pt x="5582538" y="0"/>
                  </a:lnTo>
                  <a:lnTo>
                    <a:pt x="5616811" y="6911"/>
                  </a:lnTo>
                  <a:lnTo>
                    <a:pt x="5644784" y="25765"/>
                  </a:lnTo>
                  <a:lnTo>
                    <a:pt x="5663638" y="53738"/>
                  </a:lnTo>
                  <a:lnTo>
                    <a:pt x="5670550" y="88011"/>
                  </a:lnTo>
                  <a:lnTo>
                    <a:pt x="5670550" y="219963"/>
                  </a:lnTo>
                  <a:lnTo>
                    <a:pt x="5670550" y="439800"/>
                  </a:lnTo>
                  <a:lnTo>
                    <a:pt x="5663638" y="474073"/>
                  </a:lnTo>
                  <a:lnTo>
                    <a:pt x="5644784" y="502046"/>
                  </a:lnTo>
                  <a:lnTo>
                    <a:pt x="5616811" y="520900"/>
                  </a:lnTo>
                  <a:lnTo>
                    <a:pt x="5582538" y="527812"/>
                  </a:lnTo>
                  <a:lnTo>
                    <a:pt x="2660904" y="527812"/>
                  </a:lnTo>
                  <a:lnTo>
                    <a:pt x="1371092" y="527812"/>
                  </a:lnTo>
                  <a:lnTo>
                    <a:pt x="599058" y="527812"/>
                  </a:lnTo>
                  <a:lnTo>
                    <a:pt x="564860" y="520900"/>
                  </a:lnTo>
                  <a:lnTo>
                    <a:pt x="536924" y="502046"/>
                  </a:lnTo>
                  <a:lnTo>
                    <a:pt x="518084" y="474073"/>
                  </a:lnTo>
                  <a:lnTo>
                    <a:pt x="511175" y="439800"/>
                  </a:lnTo>
                  <a:lnTo>
                    <a:pt x="511175" y="219963"/>
                  </a:lnTo>
                  <a:lnTo>
                    <a:pt x="0" y="8382"/>
                  </a:lnTo>
                  <a:lnTo>
                    <a:pt x="511175" y="88011"/>
                  </a:lnTo>
                  <a:close/>
                </a:path>
              </a:pathLst>
            </a:custGeom>
            <a:noFill/>
            <a:ln cap="flat" cmpd="sng" w="9525">
              <a:solidFill>
                <a:srgbClr val="DCD7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378" name="Google Shape;378;p35"/>
            <p:cNvPicPr preferRelativeResize="0"/>
            <p:nvPr/>
          </p:nvPicPr>
          <p:blipFill rotWithShape="1">
            <a:blip r:embed="rId23">
              <a:alphaModFix/>
            </a:blip>
            <a:srcRect b="0" l="0" r="0" t="0"/>
            <a:stretch/>
          </p:blipFill>
          <p:spPr>
            <a:xfrm>
              <a:off x="2955035" y="2616707"/>
              <a:ext cx="4933188" cy="73304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79" name="Google Shape;379;p35"/>
          <p:cNvSpPr txBox="1"/>
          <p:nvPr/>
        </p:nvSpPr>
        <p:spPr>
          <a:xfrm>
            <a:off x="3148710" y="2689682"/>
            <a:ext cx="4523105" cy="4229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00">
                <a:solidFill>
                  <a:srgbClr val="F7FFE7"/>
                </a:solidFill>
                <a:latin typeface="Calibri"/>
                <a:ea typeface="Calibri"/>
                <a:cs typeface="Calibri"/>
                <a:sym typeface="Calibri"/>
              </a:rPr>
              <a:t>The &lt;script&gt; tag is always empty.</a:t>
            </a:r>
            <a:endParaRPr sz="2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1200">
        <p14:prism dir="l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4" name="Google Shape;384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0"/>
            <a:ext cx="914400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36"/>
          <p:cNvSpPr txBox="1"/>
          <p:nvPr>
            <p:ph type="title"/>
          </p:nvPr>
        </p:nvSpPr>
        <p:spPr>
          <a:xfrm>
            <a:off x="535940" y="467690"/>
            <a:ext cx="2684780" cy="726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Data Types</a:t>
            </a:r>
            <a:endParaRPr/>
          </a:p>
        </p:txBody>
      </p:sp>
      <p:sp>
        <p:nvSpPr>
          <p:cNvPr id="386" name="Google Shape;386;p36"/>
          <p:cNvSpPr txBox="1"/>
          <p:nvPr/>
        </p:nvSpPr>
        <p:spPr>
          <a:xfrm rot="-5400000">
            <a:off x="8695461" y="2790317"/>
            <a:ext cx="180975" cy="1784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0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FDCB7"/>
                </a:solidFill>
                <a:latin typeface="Calibri"/>
                <a:ea typeface="Calibri"/>
                <a:cs typeface="Calibri"/>
                <a:sym typeface="Calibri"/>
              </a:rPr>
              <a:t>26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87" name="Google Shape;387;p36"/>
          <p:cNvGrpSpPr/>
          <p:nvPr/>
        </p:nvGrpSpPr>
        <p:grpSpPr>
          <a:xfrm>
            <a:off x="589787" y="2817876"/>
            <a:ext cx="7873378" cy="925068"/>
            <a:chOff x="589787" y="2817876"/>
            <a:chExt cx="7873378" cy="925068"/>
          </a:xfrm>
        </p:grpSpPr>
        <p:sp>
          <p:nvSpPr>
            <p:cNvPr id="388" name="Google Shape;388;p36"/>
            <p:cNvSpPr/>
            <p:nvPr/>
          </p:nvSpPr>
          <p:spPr>
            <a:xfrm>
              <a:off x="672985" y="2895549"/>
              <a:ext cx="7790180" cy="702310"/>
            </a:xfrm>
            <a:custGeom>
              <a:rect b="b" l="l" r="r" t="t"/>
              <a:pathLst>
                <a:path extrusionOk="0" h="702310" w="7790180">
                  <a:moveTo>
                    <a:pt x="7789926" y="0"/>
                  </a:moveTo>
                  <a:lnTo>
                    <a:pt x="0" y="0"/>
                  </a:lnTo>
                  <a:lnTo>
                    <a:pt x="0" y="701725"/>
                  </a:lnTo>
                  <a:lnTo>
                    <a:pt x="7789926" y="701725"/>
                  </a:lnTo>
                  <a:lnTo>
                    <a:pt x="7789926" y="0"/>
                  </a:lnTo>
                  <a:close/>
                </a:path>
              </a:pathLst>
            </a:custGeom>
            <a:solidFill>
              <a:srgbClr val="E9D9BD">
                <a:alpha val="14509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9" name="Google Shape;389;p36"/>
            <p:cNvSpPr/>
            <p:nvPr/>
          </p:nvSpPr>
          <p:spPr>
            <a:xfrm>
              <a:off x="672985" y="2895549"/>
              <a:ext cx="7790180" cy="702310"/>
            </a:xfrm>
            <a:custGeom>
              <a:rect b="b" l="l" r="r" t="t"/>
              <a:pathLst>
                <a:path extrusionOk="0" h="702310" w="7790180">
                  <a:moveTo>
                    <a:pt x="0" y="701725"/>
                  </a:moveTo>
                  <a:lnTo>
                    <a:pt x="7789926" y="701725"/>
                  </a:lnTo>
                  <a:lnTo>
                    <a:pt x="7789926" y="0"/>
                  </a:lnTo>
                  <a:lnTo>
                    <a:pt x="0" y="0"/>
                  </a:lnTo>
                  <a:lnTo>
                    <a:pt x="0" y="701725"/>
                  </a:lnTo>
                  <a:close/>
                </a:path>
              </a:pathLst>
            </a:custGeom>
            <a:noFill/>
            <a:ln cap="flat" cmpd="sng" w="12700">
              <a:solidFill>
                <a:srgbClr val="DEC59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390" name="Google Shape;390;p3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89787" y="2817876"/>
              <a:ext cx="7760208" cy="6233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1" name="Google Shape;391;p3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89787" y="3119628"/>
              <a:ext cx="3450336" cy="62331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92" name="Google Shape;392;p36"/>
          <p:cNvSpPr txBox="1"/>
          <p:nvPr/>
        </p:nvSpPr>
        <p:spPr>
          <a:xfrm>
            <a:off x="421640" y="1320641"/>
            <a:ext cx="7592059" cy="27298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9375">
            <a:spAutoFit/>
          </a:bodyPr>
          <a:lstStyle/>
          <a:p>
            <a:pPr indent="-228600" lvl="0" marL="241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9A47B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E2B1F"/>
                </a:solidFill>
                <a:latin typeface="Calibri"/>
                <a:ea typeface="Calibri"/>
                <a:cs typeface="Calibri"/>
                <a:sym typeface="Calibri"/>
              </a:rPr>
              <a:t>JavaScript data types: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9235" lvl="1" marL="538480" marR="0" rtl="0" algn="l">
              <a:lnSpc>
                <a:spcPct val="100000"/>
              </a:lnSpc>
              <a:spcBef>
                <a:spcPts val="490"/>
              </a:spcBef>
              <a:spcAft>
                <a:spcPts val="0"/>
              </a:spcAft>
              <a:buClr>
                <a:srgbClr val="9CBDBC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2E2B1F"/>
                </a:solidFill>
                <a:latin typeface="Calibri"/>
                <a:ea typeface="Calibri"/>
                <a:cs typeface="Calibri"/>
                <a:sym typeface="Calibri"/>
              </a:rPr>
              <a:t>Numbers (integer, floating-point)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9235" lvl="1" marL="53848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CBDBC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2E2B1F"/>
                </a:solidFill>
                <a:latin typeface="Calibri"/>
                <a:ea typeface="Calibri"/>
                <a:cs typeface="Calibri"/>
                <a:sym typeface="Calibri"/>
              </a:rPr>
              <a:t>Boolean (true / false)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2413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rgbClr val="A9A47B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E2B1F"/>
                </a:solidFill>
                <a:latin typeface="Calibri"/>
                <a:ea typeface="Calibri"/>
                <a:cs typeface="Calibri"/>
                <a:sym typeface="Calibri"/>
              </a:rPr>
              <a:t>String type – string of characters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342265" marR="5080" rtl="0" algn="l">
              <a:lnSpc>
                <a:spcPct val="108181"/>
              </a:lnSpc>
              <a:spcBef>
                <a:spcPts val="96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00AFEF"/>
                </a:solidFill>
                <a:latin typeface="Consolas"/>
                <a:ea typeface="Consolas"/>
                <a:cs typeface="Consolas"/>
                <a:sym typeface="Consolas"/>
              </a:rPr>
              <a:t>var myName = "You can use both single or double  quotes for strings";</a:t>
            </a:r>
            <a:endParaRPr sz="2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228600" lvl="0" marL="241300" marR="0" rtl="0" algn="l">
              <a:lnSpc>
                <a:spcPct val="100000"/>
              </a:lnSpc>
              <a:spcBef>
                <a:spcPts val="1315"/>
              </a:spcBef>
              <a:spcAft>
                <a:spcPts val="0"/>
              </a:spcAft>
              <a:buClr>
                <a:srgbClr val="A9A47B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E2B1F"/>
                </a:solidFill>
                <a:latin typeface="Calibri"/>
                <a:ea typeface="Calibri"/>
                <a:cs typeface="Calibri"/>
                <a:sym typeface="Calibri"/>
              </a:rPr>
              <a:t>Arrays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93" name="Google Shape;393;p36"/>
          <p:cNvGrpSpPr/>
          <p:nvPr/>
        </p:nvGrpSpPr>
        <p:grpSpPr>
          <a:xfrm>
            <a:off x="536448" y="4037076"/>
            <a:ext cx="7872387" cy="623316"/>
            <a:chOff x="536448" y="4037076"/>
            <a:chExt cx="7872387" cy="623316"/>
          </a:xfrm>
        </p:grpSpPr>
        <p:sp>
          <p:nvSpPr>
            <p:cNvPr id="394" name="Google Shape;394;p36"/>
            <p:cNvSpPr/>
            <p:nvPr/>
          </p:nvSpPr>
          <p:spPr>
            <a:xfrm>
              <a:off x="618655" y="4114774"/>
              <a:ext cx="7790180" cy="397510"/>
            </a:xfrm>
            <a:custGeom>
              <a:rect b="b" l="l" r="r" t="t"/>
              <a:pathLst>
                <a:path extrusionOk="0" h="397510" w="7790180">
                  <a:moveTo>
                    <a:pt x="7789926" y="0"/>
                  </a:moveTo>
                  <a:lnTo>
                    <a:pt x="0" y="0"/>
                  </a:lnTo>
                  <a:lnTo>
                    <a:pt x="0" y="397027"/>
                  </a:lnTo>
                  <a:lnTo>
                    <a:pt x="7789926" y="397027"/>
                  </a:lnTo>
                  <a:lnTo>
                    <a:pt x="7789926" y="0"/>
                  </a:lnTo>
                  <a:close/>
                </a:path>
              </a:pathLst>
            </a:custGeom>
            <a:solidFill>
              <a:srgbClr val="E9D9BD">
                <a:alpha val="14509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395" name="Google Shape;395;p36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536448" y="4037076"/>
              <a:ext cx="5143500" cy="62331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96" name="Google Shape;396;p36"/>
          <p:cNvSpPr txBox="1"/>
          <p:nvPr/>
        </p:nvSpPr>
        <p:spPr>
          <a:xfrm>
            <a:off x="618655" y="4114774"/>
            <a:ext cx="7790180" cy="397510"/>
          </a:xfrm>
          <a:prstGeom prst="rect">
            <a:avLst/>
          </a:prstGeom>
          <a:noFill/>
          <a:ln cap="flat" cmpd="sng" w="12700">
            <a:solidFill>
              <a:srgbClr val="DEC5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91440" marR="0" rtl="0" algn="l">
              <a:lnSpc>
                <a:spcPct val="1190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00AFEF"/>
                </a:solidFill>
                <a:latin typeface="Consolas"/>
                <a:ea typeface="Consolas"/>
                <a:cs typeface="Consolas"/>
                <a:sym typeface="Consolas"/>
              </a:rPr>
              <a:t>var my_array = [1, 5.3, "aaa"];</a:t>
            </a:r>
            <a:endParaRPr sz="2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397" name="Google Shape;397;p36"/>
          <p:cNvGrpSpPr/>
          <p:nvPr/>
        </p:nvGrpSpPr>
        <p:grpSpPr>
          <a:xfrm>
            <a:off x="589787" y="5103876"/>
            <a:ext cx="7873378" cy="623316"/>
            <a:chOff x="589787" y="5103876"/>
            <a:chExt cx="7873378" cy="623316"/>
          </a:xfrm>
        </p:grpSpPr>
        <p:sp>
          <p:nvSpPr>
            <p:cNvPr id="398" name="Google Shape;398;p36"/>
            <p:cNvSpPr/>
            <p:nvPr/>
          </p:nvSpPr>
          <p:spPr>
            <a:xfrm>
              <a:off x="672985" y="5181574"/>
              <a:ext cx="7790180" cy="397510"/>
            </a:xfrm>
            <a:custGeom>
              <a:rect b="b" l="l" r="r" t="t"/>
              <a:pathLst>
                <a:path extrusionOk="0" h="397510" w="7790180">
                  <a:moveTo>
                    <a:pt x="7789926" y="0"/>
                  </a:moveTo>
                  <a:lnTo>
                    <a:pt x="0" y="0"/>
                  </a:lnTo>
                  <a:lnTo>
                    <a:pt x="0" y="397027"/>
                  </a:lnTo>
                  <a:lnTo>
                    <a:pt x="7789926" y="397027"/>
                  </a:lnTo>
                  <a:lnTo>
                    <a:pt x="7789926" y="0"/>
                  </a:lnTo>
                  <a:close/>
                </a:path>
              </a:pathLst>
            </a:custGeom>
            <a:solidFill>
              <a:srgbClr val="E9D9BD">
                <a:alpha val="14509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9" name="Google Shape;399;p36"/>
            <p:cNvSpPr/>
            <p:nvPr/>
          </p:nvSpPr>
          <p:spPr>
            <a:xfrm>
              <a:off x="672985" y="5181574"/>
              <a:ext cx="7790180" cy="397510"/>
            </a:xfrm>
            <a:custGeom>
              <a:rect b="b" l="l" r="r" t="t"/>
              <a:pathLst>
                <a:path extrusionOk="0" h="397510" w="7790180">
                  <a:moveTo>
                    <a:pt x="0" y="397027"/>
                  </a:moveTo>
                  <a:lnTo>
                    <a:pt x="7789926" y="397027"/>
                  </a:lnTo>
                  <a:lnTo>
                    <a:pt x="7789926" y="0"/>
                  </a:lnTo>
                  <a:lnTo>
                    <a:pt x="0" y="0"/>
                  </a:lnTo>
                  <a:lnTo>
                    <a:pt x="0" y="397027"/>
                  </a:lnTo>
                  <a:close/>
                </a:path>
              </a:pathLst>
            </a:custGeom>
            <a:noFill/>
            <a:ln cap="flat" cmpd="sng" w="12700">
              <a:solidFill>
                <a:srgbClr val="DEC59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400" name="Google Shape;400;p36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589787" y="5103876"/>
              <a:ext cx="5759196" cy="62331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01" name="Google Shape;401;p36"/>
          <p:cNvSpPr txBox="1"/>
          <p:nvPr/>
        </p:nvSpPr>
        <p:spPr>
          <a:xfrm>
            <a:off x="421640" y="4675022"/>
            <a:ext cx="5744210" cy="8521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0800">
            <a:spAutoFit/>
          </a:bodyPr>
          <a:lstStyle/>
          <a:p>
            <a:pPr indent="-228600" lvl="0" marL="241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9A47B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E2B1F"/>
                </a:solidFill>
                <a:latin typeface="Calibri"/>
                <a:ea typeface="Calibri"/>
                <a:cs typeface="Calibri"/>
                <a:sym typeface="Calibri"/>
              </a:rPr>
              <a:t>Associative arrays (hash tables)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342265" marR="0" rtl="0" algn="l">
              <a:lnSpc>
                <a:spcPct val="100000"/>
              </a:lnSpc>
              <a:spcBef>
                <a:spcPts val="615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00AFEF"/>
                </a:solidFill>
                <a:latin typeface="Consolas"/>
                <a:ea typeface="Consolas"/>
                <a:cs typeface="Consolas"/>
                <a:sym typeface="Consolas"/>
              </a:rPr>
              <a:t>var my_hash = {a:2, b:3, c:"text"};</a:t>
            </a:r>
            <a:endParaRPr sz="2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mc:AlternateContent>
    <mc:Choice Requires="p14">
      <p:transition spd="slow" p14:dur="1200">
        <p14:prism dir="l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6" name="Google Shape;406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0"/>
            <a:ext cx="914400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Google Shape;407;p37"/>
          <p:cNvSpPr txBox="1"/>
          <p:nvPr>
            <p:ph type="title"/>
          </p:nvPr>
        </p:nvSpPr>
        <p:spPr>
          <a:xfrm>
            <a:off x="535940" y="467690"/>
            <a:ext cx="4779010" cy="726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Everything is Object</a:t>
            </a:r>
            <a:endParaRPr/>
          </a:p>
        </p:txBody>
      </p:sp>
      <p:sp>
        <p:nvSpPr>
          <p:cNvPr id="408" name="Google Shape;408;p37"/>
          <p:cNvSpPr txBox="1"/>
          <p:nvPr/>
        </p:nvSpPr>
        <p:spPr>
          <a:xfrm rot="-5400000">
            <a:off x="8695461" y="2790317"/>
            <a:ext cx="180975" cy="1784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0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FDCB7"/>
                </a:solidFill>
                <a:latin typeface="Calibri"/>
                <a:ea typeface="Calibri"/>
                <a:cs typeface="Calibri"/>
                <a:sym typeface="Calibri"/>
              </a:rPr>
              <a:t>27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9" name="Google Shape;409;p37"/>
          <p:cNvSpPr/>
          <p:nvPr/>
        </p:nvSpPr>
        <p:spPr>
          <a:xfrm>
            <a:off x="1042987" y="2819400"/>
            <a:ext cx="6840855" cy="1785620"/>
          </a:xfrm>
          <a:custGeom>
            <a:rect b="b" l="l" r="r" t="t"/>
            <a:pathLst>
              <a:path extrusionOk="0" h="1785620" w="6840855">
                <a:moveTo>
                  <a:pt x="6840474" y="0"/>
                </a:moveTo>
                <a:lnTo>
                  <a:pt x="0" y="0"/>
                </a:lnTo>
                <a:lnTo>
                  <a:pt x="0" y="1785112"/>
                </a:lnTo>
                <a:lnTo>
                  <a:pt x="6840474" y="1785112"/>
                </a:lnTo>
                <a:lnTo>
                  <a:pt x="6840474" y="0"/>
                </a:lnTo>
                <a:close/>
              </a:path>
            </a:pathLst>
          </a:custGeom>
          <a:solidFill>
            <a:srgbClr val="E9D9BD">
              <a:alpha val="145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0" name="Google Shape;410;p37"/>
          <p:cNvSpPr txBox="1"/>
          <p:nvPr/>
        </p:nvSpPr>
        <p:spPr>
          <a:xfrm>
            <a:off x="1042987" y="2819400"/>
            <a:ext cx="6840855" cy="1785620"/>
          </a:xfrm>
          <a:prstGeom prst="rect">
            <a:avLst/>
          </a:prstGeom>
          <a:noFill/>
          <a:ln cap="flat" cmpd="sng" w="12700">
            <a:solidFill>
              <a:srgbClr val="DEC5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30475">
            <a:spAutoFit/>
          </a:bodyPr>
          <a:lstStyle/>
          <a:p>
            <a:pPr indent="0" lvl="0" marL="91440" marR="13525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00AFEF"/>
                </a:solidFill>
                <a:latin typeface="Consolas"/>
                <a:ea typeface="Consolas"/>
                <a:cs typeface="Consolas"/>
                <a:sym typeface="Consolas"/>
              </a:rPr>
              <a:t>var test = "some string";  alert(test[7]); </a:t>
            </a:r>
            <a:r>
              <a:rPr b="1" lang="en-US" sz="2200">
                <a:solidFill>
                  <a:srgbClr val="FFC000"/>
                </a:solidFill>
                <a:latin typeface="Consolas"/>
                <a:ea typeface="Consolas"/>
                <a:cs typeface="Consolas"/>
                <a:sym typeface="Consolas"/>
              </a:rPr>
              <a:t>// shows letter 'r'</a:t>
            </a:r>
            <a:endParaRPr sz="2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91440" marR="1206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00AFEF"/>
                </a:solidFill>
                <a:latin typeface="Consolas"/>
                <a:ea typeface="Consolas"/>
                <a:cs typeface="Consolas"/>
                <a:sym typeface="Consolas"/>
              </a:rPr>
              <a:t>alert(test.charAt(5)); </a:t>
            </a:r>
            <a:r>
              <a:rPr b="1" lang="en-US" sz="2200">
                <a:solidFill>
                  <a:srgbClr val="FFC000"/>
                </a:solidFill>
                <a:latin typeface="Consolas"/>
                <a:ea typeface="Consolas"/>
                <a:cs typeface="Consolas"/>
                <a:sym typeface="Consolas"/>
              </a:rPr>
              <a:t>// shows letter 's'  </a:t>
            </a:r>
            <a:r>
              <a:rPr b="1" lang="en-US" sz="2200">
                <a:solidFill>
                  <a:srgbClr val="00AFEF"/>
                </a:solidFill>
                <a:latin typeface="Consolas"/>
                <a:ea typeface="Consolas"/>
                <a:cs typeface="Consolas"/>
                <a:sym typeface="Consolas"/>
              </a:rPr>
              <a:t>alert("test".charAt(1)); </a:t>
            </a:r>
            <a:r>
              <a:rPr b="1" lang="en-US" sz="2200">
                <a:solidFill>
                  <a:srgbClr val="FFC000"/>
                </a:solidFill>
                <a:latin typeface="Consolas"/>
                <a:ea typeface="Consolas"/>
                <a:cs typeface="Consolas"/>
                <a:sym typeface="Consolas"/>
              </a:rPr>
              <a:t>//shows letter 'e'  </a:t>
            </a:r>
            <a:r>
              <a:rPr b="1" lang="en-US" sz="2200">
                <a:solidFill>
                  <a:srgbClr val="00AFEF"/>
                </a:solidFill>
                <a:latin typeface="Consolas"/>
                <a:ea typeface="Consolas"/>
                <a:cs typeface="Consolas"/>
                <a:sym typeface="Consolas"/>
              </a:rPr>
              <a:t>alert("test".substring(1,3)); </a:t>
            </a:r>
            <a:r>
              <a:rPr b="1" lang="en-US" sz="2200">
                <a:solidFill>
                  <a:srgbClr val="FFC000"/>
                </a:solidFill>
                <a:latin typeface="Consolas"/>
                <a:ea typeface="Consolas"/>
                <a:cs typeface="Consolas"/>
                <a:sym typeface="Consolas"/>
              </a:rPr>
              <a:t>//shows 'es'</a:t>
            </a:r>
            <a:endParaRPr sz="2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11" name="Google Shape;411;p37"/>
          <p:cNvSpPr txBox="1"/>
          <p:nvPr/>
        </p:nvSpPr>
        <p:spPr>
          <a:xfrm>
            <a:off x="1042987" y="4878070"/>
            <a:ext cx="6840855" cy="1446530"/>
          </a:xfrm>
          <a:prstGeom prst="rect">
            <a:avLst/>
          </a:prstGeom>
          <a:solidFill>
            <a:srgbClr val="E9D9BD">
              <a:alpha val="14509"/>
            </a:srgbClr>
          </a:solidFill>
          <a:ln cap="flat" cmpd="sng" w="12700">
            <a:solidFill>
              <a:srgbClr val="DEC5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31100">
            <a:spAutoFit/>
          </a:bodyPr>
          <a:lstStyle/>
          <a:p>
            <a:pPr indent="0" lvl="0" marL="9144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00AFEF"/>
                </a:solidFill>
                <a:latin typeface="Consolas"/>
                <a:ea typeface="Consolas"/>
                <a:cs typeface="Consolas"/>
                <a:sym typeface="Consolas"/>
              </a:rPr>
              <a:t>var arr = [1,3,4];</a:t>
            </a:r>
            <a:endParaRPr sz="2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91440" marR="42862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00AFEF"/>
                </a:solidFill>
                <a:latin typeface="Consolas"/>
                <a:ea typeface="Consolas"/>
                <a:cs typeface="Consolas"/>
                <a:sym typeface="Consolas"/>
              </a:rPr>
              <a:t>alert (arr.length); </a:t>
            </a:r>
            <a:r>
              <a:rPr b="1" lang="en-US" sz="2200">
                <a:solidFill>
                  <a:srgbClr val="FFC000"/>
                </a:solidFill>
                <a:latin typeface="Consolas"/>
                <a:ea typeface="Consolas"/>
                <a:cs typeface="Consolas"/>
                <a:sym typeface="Consolas"/>
              </a:rPr>
              <a:t>// shows 3  </a:t>
            </a:r>
            <a:r>
              <a:rPr b="1" lang="en-US" sz="2200">
                <a:solidFill>
                  <a:srgbClr val="00AFEF"/>
                </a:solidFill>
                <a:latin typeface="Consolas"/>
                <a:ea typeface="Consolas"/>
                <a:cs typeface="Consolas"/>
                <a:sym typeface="Consolas"/>
              </a:rPr>
              <a:t>arr.push(7); </a:t>
            </a:r>
            <a:r>
              <a:rPr b="1" lang="en-US" sz="2200">
                <a:solidFill>
                  <a:srgbClr val="FFC000"/>
                </a:solidFill>
                <a:latin typeface="Consolas"/>
                <a:ea typeface="Consolas"/>
                <a:cs typeface="Consolas"/>
                <a:sym typeface="Consolas"/>
              </a:rPr>
              <a:t>// appends 7 to end of array  </a:t>
            </a:r>
            <a:r>
              <a:rPr b="1" lang="en-US" sz="2200">
                <a:solidFill>
                  <a:srgbClr val="00AFEF"/>
                </a:solidFill>
                <a:latin typeface="Consolas"/>
                <a:ea typeface="Consolas"/>
                <a:cs typeface="Consolas"/>
                <a:sym typeface="Consolas"/>
              </a:rPr>
              <a:t>alert (arr[3]); </a:t>
            </a:r>
            <a:r>
              <a:rPr b="1" lang="en-US" sz="2200">
                <a:solidFill>
                  <a:srgbClr val="FFC000"/>
                </a:solidFill>
                <a:latin typeface="Consolas"/>
                <a:ea typeface="Consolas"/>
                <a:cs typeface="Consolas"/>
                <a:sym typeface="Consolas"/>
              </a:rPr>
              <a:t>// shows 7</a:t>
            </a:r>
            <a:endParaRPr sz="2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412" name="Google Shape;412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22620" y="2250948"/>
            <a:ext cx="2316479" cy="789431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37"/>
          <p:cNvSpPr txBox="1"/>
          <p:nvPr/>
        </p:nvSpPr>
        <p:spPr>
          <a:xfrm>
            <a:off x="421640" y="1548824"/>
            <a:ext cx="7383780" cy="12331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0000">
            <a:spAutoFit/>
          </a:bodyPr>
          <a:lstStyle/>
          <a:p>
            <a:pPr indent="-228600" lvl="0" marL="241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9A47B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E2B1F"/>
                </a:solidFill>
                <a:latin typeface="Calibri"/>
                <a:ea typeface="Calibri"/>
                <a:cs typeface="Calibri"/>
                <a:sym typeface="Calibri"/>
              </a:rPr>
              <a:t>Every variable can be considered as object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9235" lvl="1" marL="538480" marR="0" rtl="0" algn="l">
              <a:lnSpc>
                <a:spcPct val="100000"/>
              </a:lnSpc>
              <a:spcBef>
                <a:spcPts val="490"/>
              </a:spcBef>
              <a:spcAft>
                <a:spcPts val="0"/>
              </a:spcAft>
              <a:buClr>
                <a:srgbClr val="9CBDBC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2E2B1F"/>
                </a:solidFill>
                <a:latin typeface="Calibri"/>
                <a:ea typeface="Calibri"/>
                <a:cs typeface="Calibri"/>
                <a:sym typeface="Calibri"/>
              </a:rPr>
              <a:t>For example strings and arrays have member functions: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5080" rtl="0" algn="r">
              <a:lnSpc>
                <a:spcPct val="100000"/>
              </a:lnSpc>
              <a:spcBef>
                <a:spcPts val="9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484230"/>
                </a:solidFill>
                <a:latin typeface="Calibri"/>
                <a:ea typeface="Calibri"/>
                <a:cs typeface="Calibri"/>
                <a:sym typeface="Calibri"/>
              </a:rPr>
              <a:t>objects.html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1200">
        <p14:prism dir="l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8" name="Google Shape;418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0"/>
            <a:ext cx="914400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19" name="Google Shape;419;p38"/>
          <p:cNvSpPr txBox="1"/>
          <p:nvPr>
            <p:ph type="title"/>
          </p:nvPr>
        </p:nvSpPr>
        <p:spPr>
          <a:xfrm>
            <a:off x="535940" y="467690"/>
            <a:ext cx="4214495" cy="726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String Operations</a:t>
            </a:r>
            <a:endParaRPr/>
          </a:p>
        </p:txBody>
      </p:sp>
      <p:sp>
        <p:nvSpPr>
          <p:cNvPr id="420" name="Google Shape;420;p38"/>
          <p:cNvSpPr txBox="1"/>
          <p:nvPr/>
        </p:nvSpPr>
        <p:spPr>
          <a:xfrm>
            <a:off x="650240" y="1311910"/>
            <a:ext cx="3356610" cy="360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-228600" lvl="0" marL="241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9A47B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E2B1F"/>
                </a:solidFill>
                <a:latin typeface="Calibri"/>
                <a:ea typeface="Calibri"/>
                <a:cs typeface="Calibri"/>
                <a:sym typeface="Calibri"/>
              </a:rPr>
              <a:t>The </a:t>
            </a:r>
            <a:r>
              <a:rPr lang="en-US" sz="2200">
                <a:solidFill>
                  <a:srgbClr val="F4EBDF"/>
                </a:solidFill>
                <a:latin typeface="Consolas"/>
                <a:ea typeface="Consolas"/>
                <a:cs typeface="Consolas"/>
                <a:sym typeface="Consolas"/>
              </a:rPr>
              <a:t>+ </a:t>
            </a:r>
            <a:r>
              <a:rPr lang="en-US" sz="2200">
                <a:solidFill>
                  <a:srgbClr val="2E2B1F"/>
                </a:solidFill>
                <a:latin typeface="Calibri"/>
                <a:ea typeface="Calibri"/>
                <a:cs typeface="Calibri"/>
                <a:sym typeface="Calibri"/>
              </a:rPr>
              <a:t>operator joins strings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1" name="Google Shape;421;p38"/>
          <p:cNvSpPr txBox="1"/>
          <p:nvPr/>
        </p:nvSpPr>
        <p:spPr>
          <a:xfrm>
            <a:off x="650240" y="3592448"/>
            <a:ext cx="2078355" cy="360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-228600" lvl="0" marL="241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9A47B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E2B1F"/>
                </a:solidFill>
                <a:latin typeface="Calibri"/>
                <a:ea typeface="Calibri"/>
                <a:cs typeface="Calibri"/>
                <a:sym typeface="Calibri"/>
              </a:rPr>
              <a:t>What is "9" + 9?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2" name="Google Shape;422;p38"/>
          <p:cNvSpPr txBox="1"/>
          <p:nvPr/>
        </p:nvSpPr>
        <p:spPr>
          <a:xfrm>
            <a:off x="650240" y="5019294"/>
            <a:ext cx="3525520" cy="360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-228600" lvl="0" marL="241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9A47B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E2B1F"/>
                </a:solidFill>
                <a:latin typeface="Calibri"/>
                <a:ea typeface="Calibri"/>
                <a:cs typeface="Calibri"/>
                <a:sym typeface="Calibri"/>
              </a:rPr>
              <a:t>Converting string to number: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3" name="Google Shape;423;p38"/>
          <p:cNvSpPr txBox="1"/>
          <p:nvPr/>
        </p:nvSpPr>
        <p:spPr>
          <a:xfrm rot="-5400000">
            <a:off x="8695461" y="2790317"/>
            <a:ext cx="180975" cy="1784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0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FDCB7"/>
                </a:solidFill>
                <a:latin typeface="Calibri"/>
                <a:ea typeface="Calibri"/>
                <a:cs typeface="Calibri"/>
                <a:sym typeface="Calibri"/>
              </a:rPr>
              <a:t>28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24" name="Google Shape;424;p38"/>
          <p:cNvGrpSpPr/>
          <p:nvPr/>
        </p:nvGrpSpPr>
        <p:grpSpPr>
          <a:xfrm>
            <a:off x="678421" y="2044268"/>
            <a:ext cx="7772400" cy="1108075"/>
            <a:chOff x="678421" y="2044268"/>
            <a:chExt cx="7772400" cy="1108075"/>
          </a:xfrm>
        </p:grpSpPr>
        <p:sp>
          <p:nvSpPr>
            <p:cNvPr id="425" name="Google Shape;425;p38"/>
            <p:cNvSpPr/>
            <p:nvPr/>
          </p:nvSpPr>
          <p:spPr>
            <a:xfrm>
              <a:off x="678421" y="2044268"/>
              <a:ext cx="7772400" cy="1108075"/>
            </a:xfrm>
            <a:custGeom>
              <a:rect b="b" l="l" r="r" t="t"/>
              <a:pathLst>
                <a:path extrusionOk="0" h="1108075" w="7772400">
                  <a:moveTo>
                    <a:pt x="7772400" y="0"/>
                  </a:moveTo>
                  <a:lnTo>
                    <a:pt x="0" y="0"/>
                  </a:lnTo>
                  <a:lnTo>
                    <a:pt x="0" y="1107998"/>
                  </a:lnTo>
                  <a:lnTo>
                    <a:pt x="7772400" y="1107998"/>
                  </a:lnTo>
                  <a:lnTo>
                    <a:pt x="7772400" y="0"/>
                  </a:lnTo>
                  <a:close/>
                </a:path>
              </a:pathLst>
            </a:custGeom>
            <a:solidFill>
              <a:srgbClr val="E9D9BD">
                <a:alpha val="14509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6" name="Google Shape;426;p38"/>
            <p:cNvSpPr/>
            <p:nvPr/>
          </p:nvSpPr>
          <p:spPr>
            <a:xfrm>
              <a:off x="678421" y="2044268"/>
              <a:ext cx="7772400" cy="1108075"/>
            </a:xfrm>
            <a:custGeom>
              <a:rect b="b" l="l" r="r" t="t"/>
              <a:pathLst>
                <a:path extrusionOk="0" h="1108075" w="7772400">
                  <a:moveTo>
                    <a:pt x="0" y="1107998"/>
                  </a:moveTo>
                  <a:lnTo>
                    <a:pt x="7772400" y="1107998"/>
                  </a:lnTo>
                  <a:lnTo>
                    <a:pt x="7772400" y="0"/>
                  </a:lnTo>
                  <a:lnTo>
                    <a:pt x="0" y="0"/>
                  </a:lnTo>
                  <a:lnTo>
                    <a:pt x="0" y="1107998"/>
                  </a:lnTo>
                  <a:close/>
                </a:path>
              </a:pathLst>
            </a:custGeom>
            <a:noFill/>
            <a:ln cap="flat" cmpd="sng" w="12675">
              <a:solidFill>
                <a:srgbClr val="DEC59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27" name="Google Shape;427;p38"/>
          <p:cNvSpPr txBox="1"/>
          <p:nvPr/>
        </p:nvSpPr>
        <p:spPr>
          <a:xfrm>
            <a:off x="757224" y="2062352"/>
            <a:ext cx="3874770" cy="1031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00AFEF"/>
                </a:solidFill>
                <a:latin typeface="Consolas"/>
                <a:ea typeface="Consolas"/>
                <a:cs typeface="Consolas"/>
                <a:sym typeface="Consolas"/>
              </a:rPr>
              <a:t>string1 = "fat ";</a:t>
            </a:r>
            <a:endParaRPr sz="2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00AFEF"/>
                </a:solidFill>
                <a:latin typeface="Consolas"/>
                <a:ea typeface="Consolas"/>
                <a:cs typeface="Consolas"/>
                <a:sym typeface="Consolas"/>
              </a:rPr>
              <a:t>string2 = "cats";</a:t>
            </a:r>
            <a:endParaRPr sz="2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00AFEF"/>
                </a:solidFill>
                <a:latin typeface="Consolas"/>
                <a:ea typeface="Consolas"/>
                <a:cs typeface="Consolas"/>
                <a:sym typeface="Consolas"/>
              </a:rPr>
              <a:t>alert(string1 + string2);</a:t>
            </a:r>
            <a:endParaRPr sz="2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28" name="Google Shape;428;p38"/>
          <p:cNvSpPr txBox="1"/>
          <p:nvPr/>
        </p:nvSpPr>
        <p:spPr>
          <a:xfrm>
            <a:off x="4913757" y="2733293"/>
            <a:ext cx="1718945" cy="360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FFC000"/>
                </a:solidFill>
                <a:latin typeface="Consolas"/>
                <a:ea typeface="Consolas"/>
                <a:cs typeface="Consolas"/>
                <a:sym typeface="Consolas"/>
              </a:rPr>
              <a:t>// fat cats</a:t>
            </a:r>
            <a:endParaRPr sz="2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429" name="Google Shape;429;p38"/>
          <p:cNvGrpSpPr/>
          <p:nvPr/>
        </p:nvGrpSpPr>
        <p:grpSpPr>
          <a:xfrm>
            <a:off x="678421" y="4101617"/>
            <a:ext cx="7772400" cy="431165"/>
            <a:chOff x="678421" y="4101617"/>
            <a:chExt cx="7772400" cy="431165"/>
          </a:xfrm>
        </p:grpSpPr>
        <p:sp>
          <p:nvSpPr>
            <p:cNvPr id="430" name="Google Shape;430;p38"/>
            <p:cNvSpPr/>
            <p:nvPr/>
          </p:nvSpPr>
          <p:spPr>
            <a:xfrm>
              <a:off x="678421" y="4101617"/>
              <a:ext cx="7772400" cy="431165"/>
            </a:xfrm>
            <a:custGeom>
              <a:rect b="b" l="l" r="r" t="t"/>
              <a:pathLst>
                <a:path extrusionOk="0" h="431164" w="7772400">
                  <a:moveTo>
                    <a:pt x="7772400" y="0"/>
                  </a:moveTo>
                  <a:lnTo>
                    <a:pt x="0" y="0"/>
                  </a:lnTo>
                  <a:lnTo>
                    <a:pt x="0" y="430885"/>
                  </a:lnTo>
                  <a:lnTo>
                    <a:pt x="7772400" y="430885"/>
                  </a:lnTo>
                  <a:lnTo>
                    <a:pt x="7772400" y="0"/>
                  </a:lnTo>
                  <a:close/>
                </a:path>
              </a:pathLst>
            </a:custGeom>
            <a:solidFill>
              <a:srgbClr val="E9D9BD">
                <a:alpha val="14509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1" name="Google Shape;431;p38"/>
            <p:cNvSpPr/>
            <p:nvPr/>
          </p:nvSpPr>
          <p:spPr>
            <a:xfrm>
              <a:off x="678421" y="4101617"/>
              <a:ext cx="7772400" cy="431165"/>
            </a:xfrm>
            <a:custGeom>
              <a:rect b="b" l="l" r="r" t="t"/>
              <a:pathLst>
                <a:path extrusionOk="0" h="431164" w="7772400">
                  <a:moveTo>
                    <a:pt x="0" y="430885"/>
                  </a:moveTo>
                  <a:lnTo>
                    <a:pt x="7772400" y="430885"/>
                  </a:lnTo>
                  <a:lnTo>
                    <a:pt x="7772400" y="0"/>
                  </a:lnTo>
                  <a:lnTo>
                    <a:pt x="0" y="0"/>
                  </a:lnTo>
                  <a:lnTo>
                    <a:pt x="0" y="430885"/>
                  </a:lnTo>
                  <a:close/>
                </a:path>
              </a:pathLst>
            </a:custGeom>
            <a:noFill/>
            <a:ln cap="flat" cmpd="sng" w="12700">
              <a:solidFill>
                <a:srgbClr val="DEC59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32" name="Google Shape;432;p38"/>
          <p:cNvSpPr txBox="1"/>
          <p:nvPr/>
        </p:nvSpPr>
        <p:spPr>
          <a:xfrm>
            <a:off x="757224" y="4120388"/>
            <a:ext cx="2335530" cy="360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00AFEF"/>
                </a:solidFill>
                <a:latin typeface="Consolas"/>
                <a:ea typeface="Consolas"/>
                <a:cs typeface="Consolas"/>
                <a:sym typeface="Consolas"/>
              </a:rPr>
              <a:t>alert("9" + 9);</a:t>
            </a:r>
            <a:endParaRPr sz="2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33" name="Google Shape;433;p38"/>
          <p:cNvSpPr txBox="1"/>
          <p:nvPr/>
        </p:nvSpPr>
        <p:spPr>
          <a:xfrm>
            <a:off x="3374516" y="4120388"/>
            <a:ext cx="795655" cy="360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FFC000"/>
                </a:solidFill>
                <a:latin typeface="Consolas"/>
                <a:ea typeface="Consolas"/>
                <a:cs typeface="Consolas"/>
                <a:sym typeface="Consolas"/>
              </a:rPr>
              <a:t>// 99</a:t>
            </a:r>
            <a:endParaRPr sz="2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434" name="Google Shape;434;p38"/>
          <p:cNvGrpSpPr/>
          <p:nvPr/>
        </p:nvGrpSpPr>
        <p:grpSpPr>
          <a:xfrm>
            <a:off x="678421" y="5473242"/>
            <a:ext cx="7772400" cy="431165"/>
            <a:chOff x="678421" y="5473242"/>
            <a:chExt cx="7772400" cy="431165"/>
          </a:xfrm>
        </p:grpSpPr>
        <p:sp>
          <p:nvSpPr>
            <p:cNvPr id="435" name="Google Shape;435;p38"/>
            <p:cNvSpPr/>
            <p:nvPr/>
          </p:nvSpPr>
          <p:spPr>
            <a:xfrm>
              <a:off x="678421" y="5473242"/>
              <a:ext cx="7772400" cy="431165"/>
            </a:xfrm>
            <a:custGeom>
              <a:rect b="b" l="l" r="r" t="t"/>
              <a:pathLst>
                <a:path extrusionOk="0" h="431164" w="7772400">
                  <a:moveTo>
                    <a:pt x="7772400" y="0"/>
                  </a:moveTo>
                  <a:lnTo>
                    <a:pt x="0" y="0"/>
                  </a:lnTo>
                  <a:lnTo>
                    <a:pt x="0" y="430885"/>
                  </a:lnTo>
                  <a:lnTo>
                    <a:pt x="7772400" y="430885"/>
                  </a:lnTo>
                  <a:lnTo>
                    <a:pt x="7772400" y="0"/>
                  </a:lnTo>
                  <a:close/>
                </a:path>
              </a:pathLst>
            </a:custGeom>
            <a:solidFill>
              <a:srgbClr val="E9D9BD">
                <a:alpha val="14509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6" name="Google Shape;436;p38"/>
            <p:cNvSpPr/>
            <p:nvPr/>
          </p:nvSpPr>
          <p:spPr>
            <a:xfrm>
              <a:off x="678421" y="5473242"/>
              <a:ext cx="7772400" cy="431165"/>
            </a:xfrm>
            <a:custGeom>
              <a:rect b="b" l="l" r="r" t="t"/>
              <a:pathLst>
                <a:path extrusionOk="0" h="431164" w="7772400">
                  <a:moveTo>
                    <a:pt x="0" y="430885"/>
                  </a:moveTo>
                  <a:lnTo>
                    <a:pt x="7772400" y="430885"/>
                  </a:lnTo>
                  <a:lnTo>
                    <a:pt x="7772400" y="0"/>
                  </a:lnTo>
                  <a:lnTo>
                    <a:pt x="0" y="0"/>
                  </a:lnTo>
                  <a:lnTo>
                    <a:pt x="0" y="430885"/>
                  </a:lnTo>
                  <a:close/>
                </a:path>
              </a:pathLst>
            </a:custGeom>
            <a:noFill/>
            <a:ln cap="flat" cmpd="sng" w="12700">
              <a:solidFill>
                <a:srgbClr val="DEC59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37" name="Google Shape;437;p38"/>
          <p:cNvSpPr txBox="1"/>
          <p:nvPr/>
        </p:nvSpPr>
        <p:spPr>
          <a:xfrm>
            <a:off x="757224" y="5492292"/>
            <a:ext cx="3874770" cy="360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00AFEF"/>
                </a:solidFill>
                <a:latin typeface="Consolas"/>
                <a:ea typeface="Consolas"/>
                <a:cs typeface="Consolas"/>
                <a:sym typeface="Consolas"/>
              </a:rPr>
              <a:t>alert(parseInt("9") + 9);</a:t>
            </a:r>
            <a:endParaRPr sz="2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38" name="Google Shape;438;p38"/>
          <p:cNvSpPr txBox="1"/>
          <p:nvPr/>
        </p:nvSpPr>
        <p:spPr>
          <a:xfrm>
            <a:off x="4913757" y="5492292"/>
            <a:ext cx="795655" cy="360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FFC000"/>
                </a:solidFill>
                <a:latin typeface="Consolas"/>
                <a:ea typeface="Consolas"/>
                <a:cs typeface="Consolas"/>
                <a:sym typeface="Consolas"/>
              </a:rPr>
              <a:t>// 18</a:t>
            </a:r>
            <a:endParaRPr sz="2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mc:AlternateContent>
    <mc:Choice Requires="p14">
      <p:transition spd="slow" p14:dur="1200">
        <p14:prism dir="l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3" name="Google Shape;443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0"/>
            <a:ext cx="914400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44" name="Google Shape;444;p39"/>
          <p:cNvSpPr txBox="1"/>
          <p:nvPr>
            <p:ph type="title"/>
          </p:nvPr>
        </p:nvSpPr>
        <p:spPr>
          <a:xfrm>
            <a:off x="535940" y="165354"/>
            <a:ext cx="6342380" cy="589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Calibri"/>
              <a:buNone/>
            </a:pPr>
            <a:r>
              <a:rPr lang="en-US" sz="3700"/>
              <a:t>Arrays Operations and Properties</a:t>
            </a:r>
            <a:endParaRPr sz="3700"/>
          </a:p>
        </p:txBody>
      </p:sp>
      <p:sp>
        <p:nvSpPr>
          <p:cNvPr id="445" name="Google Shape;445;p39"/>
          <p:cNvSpPr txBox="1"/>
          <p:nvPr/>
        </p:nvSpPr>
        <p:spPr>
          <a:xfrm>
            <a:off x="421640" y="1151890"/>
            <a:ext cx="4505960" cy="4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-228600" lvl="0" marL="241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9A47B"/>
              </a:buClr>
              <a:buSzPts val="3000"/>
              <a:buFont typeface="Arial"/>
              <a:buChar char="•"/>
            </a:pPr>
            <a:r>
              <a:rPr lang="en-US" sz="3000">
                <a:solidFill>
                  <a:srgbClr val="2E2B1F"/>
                </a:solidFill>
                <a:latin typeface="Calibri"/>
                <a:ea typeface="Calibri"/>
                <a:cs typeface="Calibri"/>
                <a:sym typeface="Calibri"/>
              </a:rPr>
              <a:t>Declaring new empty array:</a:t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6" name="Google Shape;446;p39"/>
          <p:cNvSpPr txBox="1"/>
          <p:nvPr/>
        </p:nvSpPr>
        <p:spPr>
          <a:xfrm>
            <a:off x="421640" y="2066366"/>
            <a:ext cx="6565900" cy="4832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-228600" lvl="0" marL="241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9A47B"/>
              </a:buClr>
              <a:buSzPts val="3000"/>
              <a:buFont typeface="Arial"/>
              <a:buChar char="•"/>
            </a:pPr>
            <a:r>
              <a:rPr lang="en-US" sz="3000">
                <a:solidFill>
                  <a:srgbClr val="2E2B1F"/>
                </a:solidFill>
                <a:latin typeface="Calibri"/>
                <a:ea typeface="Calibri"/>
                <a:cs typeface="Calibri"/>
                <a:sym typeface="Calibri"/>
              </a:rPr>
              <a:t>Declaring an array holding few elements:</a:t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7" name="Google Shape;447;p39"/>
          <p:cNvSpPr txBox="1"/>
          <p:nvPr/>
        </p:nvSpPr>
        <p:spPr>
          <a:xfrm>
            <a:off x="421640" y="2981071"/>
            <a:ext cx="7864475" cy="4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-228600" lvl="0" marL="241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9A47B"/>
              </a:buClr>
              <a:buSzPts val="3000"/>
              <a:buFont typeface="Arial"/>
              <a:buChar char="•"/>
            </a:pPr>
            <a:r>
              <a:rPr lang="en-US" sz="3000">
                <a:solidFill>
                  <a:srgbClr val="2E2B1F"/>
                </a:solidFill>
                <a:latin typeface="Calibri"/>
                <a:ea typeface="Calibri"/>
                <a:cs typeface="Calibri"/>
                <a:sym typeface="Calibri"/>
              </a:rPr>
              <a:t>Appending an element / getting the last element:</a:t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8" name="Google Shape;448;p39"/>
          <p:cNvSpPr txBox="1"/>
          <p:nvPr/>
        </p:nvSpPr>
        <p:spPr>
          <a:xfrm>
            <a:off x="421640" y="4124325"/>
            <a:ext cx="7599680" cy="4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-228600" lvl="0" marL="241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9A47B"/>
              </a:buClr>
              <a:buSzPts val="3000"/>
              <a:buFont typeface="Arial"/>
              <a:buChar char="•"/>
            </a:pPr>
            <a:r>
              <a:rPr lang="en-US" sz="3000">
                <a:solidFill>
                  <a:srgbClr val="2E2B1F"/>
                </a:solidFill>
                <a:latin typeface="Calibri"/>
                <a:ea typeface="Calibri"/>
                <a:cs typeface="Calibri"/>
                <a:sym typeface="Calibri"/>
              </a:rPr>
              <a:t>Reading the number of elements (array length):</a:t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9" name="Google Shape;449;p39"/>
          <p:cNvSpPr txBox="1"/>
          <p:nvPr/>
        </p:nvSpPr>
        <p:spPr>
          <a:xfrm>
            <a:off x="421640" y="5038801"/>
            <a:ext cx="5857240" cy="4832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-228600" lvl="0" marL="241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9A47B"/>
              </a:buClr>
              <a:buSzPts val="3000"/>
              <a:buFont typeface="Arial"/>
              <a:buChar char="•"/>
            </a:pPr>
            <a:r>
              <a:rPr lang="en-US" sz="3000">
                <a:solidFill>
                  <a:srgbClr val="2E2B1F"/>
                </a:solidFill>
                <a:latin typeface="Calibri"/>
                <a:ea typeface="Calibri"/>
                <a:cs typeface="Calibri"/>
                <a:sym typeface="Calibri"/>
              </a:rPr>
              <a:t>Finding element's index in the array:</a:t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0" name="Google Shape;450;p39"/>
          <p:cNvSpPr txBox="1"/>
          <p:nvPr/>
        </p:nvSpPr>
        <p:spPr>
          <a:xfrm rot="-5400000">
            <a:off x="8695461" y="2790317"/>
            <a:ext cx="180975" cy="1784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0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FDCB7"/>
                </a:solidFill>
                <a:latin typeface="Calibri"/>
                <a:ea typeface="Calibri"/>
                <a:cs typeface="Calibri"/>
                <a:sym typeface="Calibri"/>
              </a:rPr>
              <a:t>29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1" name="Google Shape;451;p39"/>
          <p:cNvSpPr txBox="1"/>
          <p:nvPr/>
        </p:nvSpPr>
        <p:spPr>
          <a:xfrm>
            <a:off x="644016" y="1724088"/>
            <a:ext cx="7357109" cy="400685"/>
          </a:xfrm>
          <a:prstGeom prst="rect">
            <a:avLst/>
          </a:prstGeom>
          <a:solidFill>
            <a:srgbClr val="E9D9BD">
              <a:alpha val="14509"/>
            </a:srgbClr>
          </a:solidFill>
          <a:ln cap="flat" cmpd="sng" w="12700">
            <a:solidFill>
              <a:srgbClr val="DEC5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31100">
            <a:spAutoFit/>
          </a:bodyPr>
          <a:lstStyle/>
          <a:p>
            <a:pPr indent="0" lvl="0" marL="9144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00AFEF"/>
                </a:solidFill>
                <a:latin typeface="Consolas"/>
                <a:ea typeface="Consolas"/>
                <a:cs typeface="Consolas"/>
                <a:sym typeface="Consolas"/>
              </a:rPr>
              <a:t>var arr = new Array();</a:t>
            </a:r>
            <a:endParaRPr sz="2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52" name="Google Shape;452;p39"/>
          <p:cNvSpPr txBox="1"/>
          <p:nvPr/>
        </p:nvSpPr>
        <p:spPr>
          <a:xfrm>
            <a:off x="644016" y="2526474"/>
            <a:ext cx="7357109" cy="400685"/>
          </a:xfrm>
          <a:prstGeom prst="rect">
            <a:avLst/>
          </a:prstGeom>
          <a:solidFill>
            <a:srgbClr val="E9D9BD">
              <a:alpha val="14509"/>
            </a:srgbClr>
          </a:solidFill>
          <a:ln cap="flat" cmpd="sng" w="12700">
            <a:solidFill>
              <a:srgbClr val="DEC5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31100">
            <a:spAutoFit/>
          </a:bodyPr>
          <a:lstStyle/>
          <a:p>
            <a:pPr indent="0" lvl="0" marL="9144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00AFEF"/>
                </a:solidFill>
                <a:latin typeface="Consolas"/>
                <a:ea typeface="Consolas"/>
                <a:cs typeface="Consolas"/>
                <a:sym typeface="Consolas"/>
              </a:rPr>
              <a:t>var arr = [1, 2, 3, 4, 5];</a:t>
            </a:r>
            <a:endParaRPr sz="2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53" name="Google Shape;453;p39"/>
          <p:cNvSpPr txBox="1"/>
          <p:nvPr/>
        </p:nvSpPr>
        <p:spPr>
          <a:xfrm>
            <a:off x="757085" y="3495306"/>
            <a:ext cx="7357109" cy="708025"/>
          </a:xfrm>
          <a:prstGeom prst="rect">
            <a:avLst/>
          </a:prstGeom>
          <a:solidFill>
            <a:srgbClr val="E9D9BD">
              <a:alpha val="14509"/>
            </a:srgbClr>
          </a:solidFill>
          <a:ln cap="flat" cmpd="sng" w="12700">
            <a:solidFill>
              <a:srgbClr val="DEC5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31750">
            <a:spAutoFit/>
          </a:bodyPr>
          <a:lstStyle/>
          <a:p>
            <a:pPr indent="0" lvl="0" marL="9144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00AFEF"/>
                </a:solidFill>
                <a:latin typeface="Consolas"/>
                <a:ea typeface="Consolas"/>
                <a:cs typeface="Consolas"/>
                <a:sym typeface="Consolas"/>
              </a:rPr>
              <a:t>arr.push(3);</a:t>
            </a:r>
            <a:endParaRPr sz="2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9144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00AFEF"/>
                </a:solidFill>
                <a:latin typeface="Consolas"/>
                <a:ea typeface="Consolas"/>
                <a:cs typeface="Consolas"/>
                <a:sym typeface="Consolas"/>
              </a:rPr>
              <a:t>var element = arr.pop();</a:t>
            </a:r>
            <a:endParaRPr sz="2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54" name="Google Shape;454;p39"/>
          <p:cNvSpPr txBox="1"/>
          <p:nvPr/>
        </p:nvSpPr>
        <p:spPr>
          <a:xfrm>
            <a:off x="757085" y="4680140"/>
            <a:ext cx="7357109" cy="400685"/>
          </a:xfrm>
          <a:prstGeom prst="rect">
            <a:avLst/>
          </a:prstGeom>
          <a:solidFill>
            <a:srgbClr val="E9D9BD">
              <a:alpha val="14509"/>
            </a:srgbClr>
          </a:solidFill>
          <a:ln cap="flat" cmpd="sng" w="12700">
            <a:solidFill>
              <a:srgbClr val="DEC5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31750">
            <a:spAutoFit/>
          </a:bodyPr>
          <a:lstStyle/>
          <a:p>
            <a:pPr indent="0" lvl="0" marL="9144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00AFEF"/>
                </a:solidFill>
                <a:latin typeface="Consolas"/>
                <a:ea typeface="Consolas"/>
                <a:cs typeface="Consolas"/>
                <a:sym typeface="Consolas"/>
              </a:rPr>
              <a:t>arr.length;</a:t>
            </a:r>
            <a:endParaRPr sz="2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55" name="Google Shape;455;p39"/>
          <p:cNvSpPr txBox="1"/>
          <p:nvPr/>
        </p:nvSpPr>
        <p:spPr>
          <a:xfrm>
            <a:off x="644016" y="5676772"/>
            <a:ext cx="7357109" cy="400685"/>
          </a:xfrm>
          <a:prstGeom prst="rect">
            <a:avLst/>
          </a:prstGeom>
          <a:solidFill>
            <a:srgbClr val="E9D9BD">
              <a:alpha val="14509"/>
            </a:srgbClr>
          </a:solidFill>
          <a:ln cap="flat" cmpd="sng" w="12700">
            <a:solidFill>
              <a:srgbClr val="DEC5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32375">
            <a:spAutoFit/>
          </a:bodyPr>
          <a:lstStyle/>
          <a:p>
            <a:pPr indent="0" lvl="0" marL="9144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00AFEF"/>
                </a:solidFill>
                <a:latin typeface="Consolas"/>
                <a:ea typeface="Consolas"/>
                <a:cs typeface="Consolas"/>
                <a:sym typeface="Consolas"/>
              </a:rPr>
              <a:t>arr.indexOf(1);</a:t>
            </a:r>
            <a:endParaRPr sz="2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mc:AlternateContent>
    <mc:Choice Requires="p14">
      <p:transition spd="slow" p14:dur="1200">
        <p14:prism dir="l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" name="Google Shape;460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0"/>
            <a:ext cx="914400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p40"/>
          <p:cNvSpPr txBox="1"/>
          <p:nvPr>
            <p:ph type="title"/>
          </p:nvPr>
        </p:nvSpPr>
        <p:spPr>
          <a:xfrm>
            <a:off x="535940" y="467690"/>
            <a:ext cx="5375275" cy="726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Standard Popup Boxes</a:t>
            </a:r>
            <a:endParaRPr/>
          </a:p>
        </p:txBody>
      </p:sp>
      <p:sp>
        <p:nvSpPr>
          <p:cNvPr id="462" name="Google Shape;462;p40"/>
          <p:cNvSpPr txBox="1"/>
          <p:nvPr/>
        </p:nvSpPr>
        <p:spPr>
          <a:xfrm>
            <a:off x="421640" y="1396841"/>
            <a:ext cx="4429125" cy="7950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9375">
            <a:spAutoFit/>
          </a:bodyPr>
          <a:lstStyle/>
          <a:p>
            <a:pPr indent="-228600" lvl="0" marL="241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9A47B"/>
              </a:buClr>
              <a:buSzPts val="2200"/>
              <a:buFont typeface="Arial"/>
              <a:buChar char="•"/>
            </a:pPr>
            <a:r>
              <a:rPr b="1" lang="en-US" sz="2200">
                <a:solidFill>
                  <a:srgbClr val="2E2B1F"/>
                </a:solidFill>
                <a:latin typeface="Calibri"/>
                <a:ea typeface="Calibri"/>
                <a:cs typeface="Calibri"/>
                <a:sym typeface="Calibri"/>
              </a:rPr>
              <a:t>Alert box with text and [OK] button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9235" lvl="1" marL="538480" marR="0" rtl="0" algn="l">
              <a:lnSpc>
                <a:spcPct val="100000"/>
              </a:lnSpc>
              <a:spcBef>
                <a:spcPts val="490"/>
              </a:spcBef>
              <a:spcAft>
                <a:spcPts val="0"/>
              </a:spcAft>
              <a:buClr>
                <a:srgbClr val="9CBDBC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2E2B1F"/>
                </a:solidFill>
                <a:latin typeface="Calibri"/>
                <a:ea typeface="Calibri"/>
                <a:cs typeface="Calibri"/>
                <a:sym typeface="Calibri"/>
              </a:rPr>
              <a:t>Just a message shown in a dialog box: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3" name="Google Shape;463;p40"/>
          <p:cNvSpPr txBox="1"/>
          <p:nvPr/>
        </p:nvSpPr>
        <p:spPr>
          <a:xfrm>
            <a:off x="421640" y="2933414"/>
            <a:ext cx="5407660" cy="7950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9375">
            <a:spAutoFit/>
          </a:bodyPr>
          <a:lstStyle/>
          <a:p>
            <a:pPr indent="-228600" lvl="0" marL="241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9A47B"/>
              </a:buClr>
              <a:buSzPts val="2200"/>
              <a:buFont typeface="Arial"/>
              <a:buChar char="•"/>
            </a:pPr>
            <a:r>
              <a:rPr b="1" lang="en-US" sz="2200">
                <a:solidFill>
                  <a:srgbClr val="2E2B1F"/>
                </a:solidFill>
                <a:latin typeface="Calibri"/>
                <a:ea typeface="Calibri"/>
                <a:cs typeface="Calibri"/>
                <a:sym typeface="Calibri"/>
              </a:rPr>
              <a:t>Confirmation box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9235" lvl="1" marL="538480" marR="0" rtl="0" algn="l">
              <a:lnSpc>
                <a:spcPct val="100000"/>
              </a:lnSpc>
              <a:spcBef>
                <a:spcPts val="490"/>
              </a:spcBef>
              <a:spcAft>
                <a:spcPts val="0"/>
              </a:spcAft>
              <a:buClr>
                <a:srgbClr val="9CBDBC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2E2B1F"/>
                </a:solidFill>
                <a:latin typeface="Calibri"/>
                <a:ea typeface="Calibri"/>
                <a:cs typeface="Calibri"/>
                <a:sym typeface="Calibri"/>
              </a:rPr>
              <a:t>Contains text, [OK] button and [Cancel] button: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4" name="Google Shape;464;p40"/>
          <p:cNvSpPr txBox="1"/>
          <p:nvPr/>
        </p:nvSpPr>
        <p:spPr>
          <a:xfrm>
            <a:off x="421640" y="4652738"/>
            <a:ext cx="5067935" cy="7950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9375">
            <a:spAutoFit/>
          </a:bodyPr>
          <a:lstStyle/>
          <a:p>
            <a:pPr indent="-228600" lvl="0" marL="241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9A47B"/>
              </a:buClr>
              <a:buSzPts val="2200"/>
              <a:buFont typeface="Arial"/>
              <a:buChar char="•"/>
            </a:pPr>
            <a:r>
              <a:rPr b="1" lang="en-US" sz="2200">
                <a:solidFill>
                  <a:srgbClr val="2E2B1F"/>
                </a:solidFill>
                <a:latin typeface="Calibri"/>
                <a:ea typeface="Calibri"/>
                <a:cs typeface="Calibri"/>
                <a:sym typeface="Calibri"/>
              </a:rPr>
              <a:t>Prompt box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9235" lvl="1" marL="538480" marR="0" rtl="0" algn="l">
              <a:lnSpc>
                <a:spcPct val="100000"/>
              </a:lnSpc>
              <a:spcBef>
                <a:spcPts val="490"/>
              </a:spcBef>
              <a:spcAft>
                <a:spcPts val="0"/>
              </a:spcAft>
              <a:buClr>
                <a:srgbClr val="9CBDBC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2E2B1F"/>
                </a:solidFill>
                <a:latin typeface="Calibri"/>
                <a:ea typeface="Calibri"/>
                <a:cs typeface="Calibri"/>
                <a:sym typeface="Calibri"/>
              </a:rPr>
              <a:t>Contains text, input field with default value: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5" name="Google Shape;465;p40"/>
          <p:cNvSpPr txBox="1"/>
          <p:nvPr/>
        </p:nvSpPr>
        <p:spPr>
          <a:xfrm rot="-5400000">
            <a:off x="8695461" y="2790317"/>
            <a:ext cx="180975" cy="1784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0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FDCB7"/>
                </a:solidFill>
                <a:latin typeface="Calibri"/>
                <a:ea typeface="Calibri"/>
                <a:cs typeface="Calibri"/>
                <a:sym typeface="Calibri"/>
              </a:rPr>
              <a:t>30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6" name="Google Shape;466;p40"/>
          <p:cNvSpPr txBox="1"/>
          <p:nvPr/>
        </p:nvSpPr>
        <p:spPr>
          <a:xfrm>
            <a:off x="990600" y="2236114"/>
            <a:ext cx="7162800" cy="431165"/>
          </a:xfrm>
          <a:prstGeom prst="rect">
            <a:avLst/>
          </a:prstGeom>
          <a:solidFill>
            <a:srgbClr val="E9D9BD">
              <a:alpha val="14509"/>
            </a:srgbClr>
          </a:solidFill>
          <a:ln cap="flat" cmpd="sng" w="12700">
            <a:solidFill>
              <a:srgbClr val="DEC5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30475">
            <a:spAutoFit/>
          </a:bodyPr>
          <a:lstStyle/>
          <a:p>
            <a:pPr indent="0" lvl="0" marL="9144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00AFEF"/>
                </a:solidFill>
                <a:latin typeface="Consolas"/>
                <a:ea typeface="Consolas"/>
                <a:cs typeface="Consolas"/>
                <a:sym typeface="Consolas"/>
              </a:rPr>
              <a:t>alert("Some text here");</a:t>
            </a:r>
            <a:endParaRPr sz="2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67" name="Google Shape;467;p40"/>
          <p:cNvSpPr txBox="1"/>
          <p:nvPr/>
        </p:nvSpPr>
        <p:spPr>
          <a:xfrm>
            <a:off x="990600" y="3789705"/>
            <a:ext cx="7162800" cy="431165"/>
          </a:xfrm>
          <a:prstGeom prst="rect">
            <a:avLst/>
          </a:prstGeom>
          <a:solidFill>
            <a:srgbClr val="E9D9BD">
              <a:alpha val="14509"/>
            </a:srgbClr>
          </a:solidFill>
          <a:ln cap="flat" cmpd="sng" w="12700">
            <a:solidFill>
              <a:srgbClr val="DEC5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30475">
            <a:spAutoFit/>
          </a:bodyPr>
          <a:lstStyle/>
          <a:p>
            <a:pPr indent="0" lvl="0" marL="9144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00AFEF"/>
                </a:solidFill>
                <a:latin typeface="Consolas"/>
                <a:ea typeface="Consolas"/>
                <a:cs typeface="Consolas"/>
                <a:sym typeface="Consolas"/>
              </a:rPr>
              <a:t>confirm("Are you sure?");</a:t>
            </a:r>
            <a:endParaRPr sz="2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68" name="Google Shape;468;p40"/>
          <p:cNvSpPr txBox="1"/>
          <p:nvPr/>
        </p:nvSpPr>
        <p:spPr>
          <a:xfrm>
            <a:off x="990600" y="5588914"/>
            <a:ext cx="7162800" cy="431165"/>
          </a:xfrm>
          <a:prstGeom prst="rect">
            <a:avLst/>
          </a:prstGeom>
          <a:solidFill>
            <a:srgbClr val="E9D9BD">
              <a:alpha val="14509"/>
            </a:srgbClr>
          </a:solidFill>
          <a:ln cap="flat" cmpd="sng" w="12700">
            <a:solidFill>
              <a:srgbClr val="DEC5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31100">
            <a:spAutoFit/>
          </a:bodyPr>
          <a:lstStyle/>
          <a:p>
            <a:pPr indent="0" lvl="0" marL="9144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00AFEF"/>
                </a:solidFill>
                <a:latin typeface="Consolas"/>
                <a:ea typeface="Consolas"/>
                <a:cs typeface="Consolas"/>
                <a:sym typeface="Consolas"/>
              </a:rPr>
              <a:t>prompt ("enter amount", 10);</a:t>
            </a:r>
            <a:endParaRPr sz="2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mc:AlternateContent>
    <mc:Choice Requires="p14">
      <p:transition spd="slow" p14:dur="1200">
        <p14:prism dir="l"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3" name="Google Shape;473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0"/>
            <a:ext cx="914400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74" name="Google Shape;474;p41"/>
          <p:cNvSpPr txBox="1"/>
          <p:nvPr>
            <p:ph type="title"/>
          </p:nvPr>
        </p:nvSpPr>
        <p:spPr>
          <a:xfrm>
            <a:off x="535940" y="467690"/>
            <a:ext cx="4717415" cy="726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JavaScript Variables</a:t>
            </a:r>
            <a:endParaRPr/>
          </a:p>
        </p:txBody>
      </p:sp>
      <p:sp>
        <p:nvSpPr>
          <p:cNvPr id="475" name="Google Shape;475;p41"/>
          <p:cNvSpPr txBox="1"/>
          <p:nvPr/>
        </p:nvSpPr>
        <p:spPr>
          <a:xfrm>
            <a:off x="650240" y="1548663"/>
            <a:ext cx="5043550" cy="284616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00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2E2B1F"/>
                </a:solidFill>
                <a:latin typeface="Calibri"/>
                <a:ea typeface="Calibri"/>
                <a:cs typeface="Calibri"/>
                <a:sym typeface="Calibri"/>
              </a:rPr>
              <a:t>&lt;script type="text/javascript"&gt;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53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2E2B1F"/>
                </a:solidFill>
                <a:latin typeface="Calibri"/>
                <a:ea typeface="Calibri"/>
                <a:cs typeface="Calibri"/>
                <a:sym typeface="Calibri"/>
              </a:rPr>
              <a:t>&lt;!--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63500" lvl="0" marL="12700" marR="140081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00AFEF"/>
                </a:solidFill>
                <a:latin typeface="Calibri"/>
                <a:ea typeface="Calibri"/>
                <a:cs typeface="Calibri"/>
                <a:sym typeface="Calibri"/>
              </a:rPr>
              <a:t>var name = "Amit"; </a:t>
            </a:r>
            <a:endParaRPr b="1" sz="2200">
              <a:solidFill>
                <a:srgbClr val="00AFE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63500" lvl="0" marL="12700" marR="140081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00AFEF"/>
                </a:solidFill>
                <a:latin typeface="Calibri"/>
                <a:ea typeface="Calibri"/>
                <a:cs typeface="Calibri"/>
                <a:sym typeface="Calibri"/>
              </a:rPr>
              <a:t> var money;  </a:t>
            </a:r>
            <a:endParaRPr b="1" sz="2200">
              <a:solidFill>
                <a:srgbClr val="00AFE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63500" lvl="0" marL="12700" marR="140081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00AFEF"/>
                </a:solidFill>
                <a:latin typeface="Calibri"/>
                <a:ea typeface="Calibri"/>
                <a:cs typeface="Calibri"/>
                <a:sym typeface="Calibri"/>
              </a:rPr>
              <a:t>money = 2000.50;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53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2E2B1F"/>
                </a:solidFill>
                <a:latin typeface="Calibri"/>
                <a:ea typeface="Calibri"/>
                <a:cs typeface="Calibri"/>
                <a:sym typeface="Calibri"/>
              </a:rPr>
              <a:t>//--&gt;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53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2E2B1F"/>
                </a:solidFill>
                <a:latin typeface="Calibri"/>
                <a:ea typeface="Calibri"/>
                <a:cs typeface="Calibri"/>
                <a:sym typeface="Calibri"/>
              </a:rPr>
              <a:t>&lt;/script&gt;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1200">
        <p14:prism dir="l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0"/>
            <a:ext cx="914400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5"/>
          <p:cNvSpPr txBox="1"/>
          <p:nvPr>
            <p:ph type="title"/>
          </p:nvPr>
        </p:nvSpPr>
        <p:spPr>
          <a:xfrm>
            <a:off x="535940" y="117170"/>
            <a:ext cx="5500370" cy="726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Overview of JavaScript,</a:t>
            </a:r>
            <a:endParaRPr/>
          </a:p>
        </p:txBody>
      </p:sp>
      <p:sp>
        <p:nvSpPr>
          <p:cNvPr id="108" name="Google Shape;108;p15"/>
          <p:cNvSpPr txBox="1"/>
          <p:nvPr/>
        </p:nvSpPr>
        <p:spPr>
          <a:xfrm>
            <a:off x="650240" y="1616710"/>
            <a:ext cx="7094220" cy="31102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-228600" lvl="0" marL="241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9A47B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E2B1F"/>
                </a:solidFill>
                <a:latin typeface="Calibri"/>
                <a:ea typeface="Calibri"/>
                <a:cs typeface="Calibri"/>
                <a:sym typeface="Calibri"/>
              </a:rPr>
              <a:t>JavaScript is one of the </a:t>
            </a:r>
            <a:r>
              <a:rPr b="1" lang="en-US" sz="2200">
                <a:solidFill>
                  <a:srgbClr val="2E2B1F"/>
                </a:solidFill>
                <a:latin typeface="Calibri"/>
                <a:ea typeface="Calibri"/>
                <a:cs typeface="Calibri"/>
                <a:sym typeface="Calibri"/>
              </a:rPr>
              <a:t>3 languages </a:t>
            </a:r>
            <a:r>
              <a:rPr lang="en-US" sz="2200">
                <a:solidFill>
                  <a:srgbClr val="2E2B1F"/>
                </a:solidFill>
                <a:latin typeface="Calibri"/>
                <a:ea typeface="Calibri"/>
                <a:cs typeface="Calibri"/>
                <a:sym typeface="Calibri"/>
              </a:rPr>
              <a:t>all web developers </a:t>
            </a:r>
            <a:r>
              <a:rPr b="1" lang="en-US" sz="2200">
                <a:solidFill>
                  <a:srgbClr val="2E2B1F"/>
                </a:solidFill>
                <a:latin typeface="Calibri"/>
                <a:ea typeface="Calibri"/>
                <a:cs typeface="Calibri"/>
                <a:sym typeface="Calibri"/>
              </a:rPr>
              <a:t>must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241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2E2B1F"/>
                </a:solidFill>
                <a:latin typeface="Calibri"/>
                <a:ea typeface="Calibri"/>
                <a:cs typeface="Calibri"/>
                <a:sym typeface="Calibri"/>
              </a:rPr>
              <a:t>learn: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19733" lvl="0" marL="431800" marR="0" rtl="0" algn="l">
              <a:lnSpc>
                <a:spcPct val="100000"/>
              </a:lnSpc>
              <a:spcBef>
                <a:spcPts val="530"/>
              </a:spcBef>
              <a:spcAft>
                <a:spcPts val="0"/>
              </a:spcAft>
              <a:buClr>
                <a:srgbClr val="A9A47B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E2B1F"/>
                </a:solidFill>
                <a:latin typeface="Calibri"/>
                <a:ea typeface="Calibri"/>
                <a:cs typeface="Calibri"/>
                <a:sym typeface="Calibri"/>
              </a:rPr>
              <a:t>1. </a:t>
            </a:r>
            <a:r>
              <a:rPr b="1" lang="en-US" sz="2200">
                <a:solidFill>
                  <a:srgbClr val="2E2B1F"/>
                </a:solidFill>
                <a:latin typeface="Calibri"/>
                <a:ea typeface="Calibri"/>
                <a:cs typeface="Calibri"/>
                <a:sym typeface="Calibri"/>
              </a:rPr>
              <a:t>HTML </a:t>
            </a:r>
            <a:r>
              <a:rPr lang="en-US" sz="2200">
                <a:solidFill>
                  <a:srgbClr val="2E2B1F"/>
                </a:solidFill>
                <a:latin typeface="Calibri"/>
                <a:ea typeface="Calibri"/>
                <a:cs typeface="Calibri"/>
                <a:sym typeface="Calibri"/>
              </a:rPr>
              <a:t>to define the content of web pages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19733" lvl="0" marL="431800" marR="0" rtl="0" algn="l">
              <a:lnSpc>
                <a:spcPct val="100000"/>
              </a:lnSpc>
              <a:spcBef>
                <a:spcPts val="530"/>
              </a:spcBef>
              <a:spcAft>
                <a:spcPts val="0"/>
              </a:spcAft>
              <a:buClr>
                <a:srgbClr val="A9A47B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E2B1F"/>
                </a:solidFill>
                <a:latin typeface="Calibri"/>
                <a:ea typeface="Calibri"/>
                <a:cs typeface="Calibri"/>
                <a:sym typeface="Calibri"/>
              </a:rPr>
              <a:t>2. </a:t>
            </a:r>
            <a:r>
              <a:rPr b="1" lang="en-US" sz="2200">
                <a:solidFill>
                  <a:srgbClr val="2E2B1F"/>
                </a:solidFill>
                <a:latin typeface="Calibri"/>
                <a:ea typeface="Calibri"/>
                <a:cs typeface="Calibri"/>
                <a:sym typeface="Calibri"/>
              </a:rPr>
              <a:t>CSS </a:t>
            </a:r>
            <a:r>
              <a:rPr lang="en-US" sz="2200">
                <a:solidFill>
                  <a:srgbClr val="2E2B1F"/>
                </a:solidFill>
                <a:latin typeface="Calibri"/>
                <a:ea typeface="Calibri"/>
                <a:cs typeface="Calibri"/>
                <a:sym typeface="Calibri"/>
              </a:rPr>
              <a:t>to specify the layout of web pages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19733" lvl="0" marL="431800" marR="0" rtl="0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rgbClr val="A9A47B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E2B1F"/>
                </a:solidFill>
                <a:latin typeface="Calibri"/>
                <a:ea typeface="Calibri"/>
                <a:cs typeface="Calibri"/>
                <a:sym typeface="Calibri"/>
              </a:rPr>
              <a:t>3. </a:t>
            </a:r>
            <a:r>
              <a:rPr b="1" lang="en-US" sz="2200">
                <a:solidFill>
                  <a:srgbClr val="2E2B1F"/>
                </a:solidFill>
                <a:latin typeface="Calibri"/>
                <a:ea typeface="Calibri"/>
                <a:cs typeface="Calibri"/>
                <a:sym typeface="Calibri"/>
              </a:rPr>
              <a:t>JavaScript </a:t>
            </a:r>
            <a:r>
              <a:rPr lang="en-US" sz="2200">
                <a:solidFill>
                  <a:srgbClr val="2E2B1F"/>
                </a:solidFill>
                <a:latin typeface="Calibri"/>
                <a:ea typeface="Calibri"/>
                <a:cs typeface="Calibri"/>
                <a:sym typeface="Calibri"/>
              </a:rPr>
              <a:t>to program the behavior of web pages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241300" marR="0" rtl="0" algn="l">
              <a:lnSpc>
                <a:spcPct val="100000"/>
              </a:lnSpc>
              <a:spcBef>
                <a:spcPts val="530"/>
              </a:spcBef>
              <a:spcAft>
                <a:spcPts val="0"/>
              </a:spcAft>
              <a:buClr>
                <a:srgbClr val="A9A47B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E2B1F"/>
                </a:solidFill>
                <a:latin typeface="Calibri"/>
                <a:ea typeface="Calibri"/>
                <a:cs typeface="Calibri"/>
                <a:sym typeface="Calibri"/>
              </a:rPr>
              <a:t>JavaScript is a very powerful </a:t>
            </a:r>
            <a:r>
              <a:rPr b="1" lang="en-US" sz="2200">
                <a:solidFill>
                  <a:srgbClr val="2E2B1F"/>
                </a:solidFill>
                <a:latin typeface="Calibri"/>
                <a:ea typeface="Calibri"/>
                <a:cs typeface="Calibri"/>
                <a:sym typeface="Calibri"/>
              </a:rPr>
              <a:t>client-side scripting language</a:t>
            </a:r>
            <a:r>
              <a:rPr lang="en-US" sz="2200">
                <a:solidFill>
                  <a:srgbClr val="2E2B1F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241300" marR="0" rtl="0" algn="l">
              <a:lnSpc>
                <a:spcPct val="100000"/>
              </a:lnSpc>
              <a:spcBef>
                <a:spcPts val="530"/>
              </a:spcBef>
              <a:spcAft>
                <a:spcPts val="0"/>
              </a:spcAft>
              <a:buClr>
                <a:srgbClr val="A9A47B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E2B1F"/>
                </a:solidFill>
                <a:latin typeface="Calibri"/>
                <a:ea typeface="Calibri"/>
                <a:cs typeface="Calibri"/>
                <a:sym typeface="Calibri"/>
              </a:rPr>
              <a:t>Javascript is a dynamic computer programming language.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A9A47B"/>
                </a:solidFill>
                <a:latin typeface="Arial"/>
                <a:ea typeface="Arial"/>
                <a:cs typeface="Arial"/>
                <a:sym typeface="Arial"/>
              </a:rPr>
              <a:t>•</a:t>
            </a: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1200">
        <p14:prism dir="l"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0" name="Google Shape;480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0"/>
            <a:ext cx="914400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81" name="Google Shape;481;p42"/>
          <p:cNvSpPr txBox="1"/>
          <p:nvPr>
            <p:ph type="title"/>
          </p:nvPr>
        </p:nvSpPr>
        <p:spPr>
          <a:xfrm>
            <a:off x="535940" y="467690"/>
            <a:ext cx="6579870" cy="726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Sum of Numbers – Example</a:t>
            </a:r>
            <a:endParaRPr/>
          </a:p>
        </p:txBody>
      </p:sp>
      <p:sp>
        <p:nvSpPr>
          <p:cNvPr id="482" name="Google Shape;482;p42"/>
          <p:cNvSpPr txBox="1"/>
          <p:nvPr/>
        </p:nvSpPr>
        <p:spPr>
          <a:xfrm rot="-5400000">
            <a:off x="8695461" y="2790317"/>
            <a:ext cx="180975" cy="1784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0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FDCB7"/>
                </a:solidFill>
                <a:latin typeface="Calibri"/>
                <a:ea typeface="Calibri"/>
                <a:cs typeface="Calibri"/>
                <a:sym typeface="Calibri"/>
              </a:rPr>
              <a:t>32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83" name="Google Shape;483;p42"/>
          <p:cNvGrpSpPr/>
          <p:nvPr/>
        </p:nvGrpSpPr>
        <p:grpSpPr>
          <a:xfrm>
            <a:off x="609600" y="1654530"/>
            <a:ext cx="7926705" cy="4709160"/>
            <a:chOff x="609600" y="1654530"/>
            <a:chExt cx="7926705" cy="4709160"/>
          </a:xfrm>
        </p:grpSpPr>
        <p:sp>
          <p:nvSpPr>
            <p:cNvPr id="484" name="Google Shape;484;p42"/>
            <p:cNvSpPr/>
            <p:nvPr/>
          </p:nvSpPr>
          <p:spPr>
            <a:xfrm>
              <a:off x="609600" y="1654530"/>
              <a:ext cx="7926705" cy="4709160"/>
            </a:xfrm>
            <a:custGeom>
              <a:rect b="b" l="l" r="r" t="t"/>
              <a:pathLst>
                <a:path extrusionOk="0" h="4709160" w="7926705">
                  <a:moveTo>
                    <a:pt x="7926451" y="0"/>
                  </a:moveTo>
                  <a:lnTo>
                    <a:pt x="0" y="0"/>
                  </a:lnTo>
                  <a:lnTo>
                    <a:pt x="0" y="4709033"/>
                  </a:lnTo>
                  <a:lnTo>
                    <a:pt x="7926451" y="4709033"/>
                  </a:lnTo>
                  <a:lnTo>
                    <a:pt x="7926451" y="0"/>
                  </a:lnTo>
                  <a:close/>
                </a:path>
              </a:pathLst>
            </a:custGeom>
            <a:solidFill>
              <a:srgbClr val="E9D9BD">
                <a:alpha val="14509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5" name="Google Shape;485;p42"/>
            <p:cNvSpPr/>
            <p:nvPr/>
          </p:nvSpPr>
          <p:spPr>
            <a:xfrm>
              <a:off x="609600" y="1654530"/>
              <a:ext cx="7926705" cy="4709160"/>
            </a:xfrm>
            <a:custGeom>
              <a:rect b="b" l="l" r="r" t="t"/>
              <a:pathLst>
                <a:path extrusionOk="0" h="4709160" w="7926705">
                  <a:moveTo>
                    <a:pt x="0" y="4709033"/>
                  </a:moveTo>
                  <a:lnTo>
                    <a:pt x="7926451" y="4709033"/>
                  </a:lnTo>
                  <a:lnTo>
                    <a:pt x="7926451" y="0"/>
                  </a:lnTo>
                  <a:lnTo>
                    <a:pt x="0" y="0"/>
                  </a:lnTo>
                  <a:lnTo>
                    <a:pt x="0" y="4709033"/>
                  </a:lnTo>
                  <a:close/>
                </a:path>
              </a:pathLst>
            </a:custGeom>
            <a:noFill/>
            <a:ln cap="flat" cmpd="sng" w="12675">
              <a:solidFill>
                <a:srgbClr val="DEC59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86" name="Google Shape;486;p42"/>
          <p:cNvSpPr txBox="1"/>
          <p:nvPr/>
        </p:nvSpPr>
        <p:spPr>
          <a:xfrm>
            <a:off x="688340" y="840698"/>
            <a:ext cx="7151370" cy="54311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4827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484230"/>
                </a:solidFill>
                <a:latin typeface="Corbel"/>
                <a:ea typeface="Corbel"/>
                <a:cs typeface="Corbel"/>
                <a:sym typeface="Corbel"/>
              </a:rPr>
              <a:t>sum-of-numbers.html</a:t>
            </a:r>
            <a:endParaRPr sz="2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134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00AFEF"/>
                </a:solidFill>
                <a:latin typeface="Consolas"/>
                <a:ea typeface="Consolas"/>
                <a:cs typeface="Consolas"/>
                <a:sym typeface="Consolas"/>
              </a:rPr>
              <a:t>&lt;html&gt;</a:t>
            </a:r>
            <a:endParaRPr sz="2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00AFEF"/>
                </a:solidFill>
                <a:latin typeface="Consolas"/>
                <a:ea typeface="Consolas"/>
                <a:cs typeface="Consolas"/>
                <a:sym typeface="Consolas"/>
              </a:rPr>
              <a:t>&lt;head&gt;</a:t>
            </a:r>
            <a:endParaRPr sz="2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29337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00AFEF"/>
                </a:solidFill>
                <a:latin typeface="Consolas"/>
                <a:ea typeface="Consolas"/>
                <a:cs typeface="Consolas"/>
                <a:sym typeface="Consolas"/>
              </a:rPr>
              <a:t>&lt;title&gt;JavaScript Demo&lt;/title&gt;</a:t>
            </a:r>
            <a:endParaRPr sz="2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29337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00AFEF"/>
                </a:solidFill>
                <a:latin typeface="Consolas"/>
                <a:ea typeface="Consolas"/>
                <a:cs typeface="Consolas"/>
                <a:sym typeface="Consolas"/>
              </a:rPr>
              <a:t>&lt;script type="text/javascript"&gt;</a:t>
            </a:r>
            <a:endParaRPr sz="2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280670" lvl="0" marL="852169" marR="37782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00AFEF"/>
                </a:solidFill>
                <a:latin typeface="Consolas"/>
                <a:ea typeface="Consolas"/>
                <a:cs typeface="Consolas"/>
                <a:sym typeface="Consolas"/>
              </a:rPr>
              <a:t>function calcSum() {  value1 =</a:t>
            </a:r>
            <a:endParaRPr sz="2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278764" lvl="0" marL="852169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00AFEF"/>
                </a:solidFill>
                <a:latin typeface="Consolas"/>
                <a:ea typeface="Consolas"/>
                <a:cs typeface="Consolas"/>
                <a:sym typeface="Consolas"/>
              </a:rPr>
              <a:t>parseInt(document.mainForm.textBox1.value);  value2 =</a:t>
            </a:r>
            <a:endParaRPr sz="2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278764" lvl="0" marL="852169" marR="5715" rtl="0" algn="l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00AFEF"/>
                </a:solidFill>
                <a:latin typeface="Consolas"/>
                <a:ea typeface="Consolas"/>
                <a:cs typeface="Consolas"/>
                <a:sym typeface="Consolas"/>
              </a:rPr>
              <a:t>parseInt(document.mainForm.textBox2.value);  sum = value1 + value2;  document.mainForm.textBoxSum.value = sum;</a:t>
            </a:r>
            <a:endParaRPr sz="2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57213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00AFEF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2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29337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00AFEF"/>
                </a:solidFill>
                <a:latin typeface="Consolas"/>
                <a:ea typeface="Consolas"/>
                <a:cs typeface="Consolas"/>
                <a:sym typeface="Consolas"/>
              </a:rPr>
              <a:t>&lt;/script&gt;</a:t>
            </a:r>
            <a:endParaRPr sz="2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00AFEF"/>
                </a:solidFill>
                <a:latin typeface="Consolas"/>
                <a:ea typeface="Consolas"/>
                <a:cs typeface="Consolas"/>
                <a:sym typeface="Consolas"/>
              </a:rPr>
              <a:t>&lt;/head&gt;</a:t>
            </a:r>
            <a:endParaRPr sz="2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mc:AlternateContent>
    <mc:Choice Requires="p14">
      <p:transition spd="slow" p14:dur="1200">
        <p14:prism dir="l"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" name="Google Shape;491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0"/>
            <a:ext cx="914400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92" name="Google Shape;492;p43"/>
          <p:cNvSpPr txBox="1"/>
          <p:nvPr>
            <p:ph type="title"/>
          </p:nvPr>
        </p:nvSpPr>
        <p:spPr>
          <a:xfrm>
            <a:off x="217931" y="0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Sum of Numbers – Example (2)</a:t>
            </a:r>
            <a:endParaRPr/>
          </a:p>
        </p:txBody>
      </p:sp>
      <p:sp>
        <p:nvSpPr>
          <p:cNvPr id="493" name="Google Shape;493;p43"/>
          <p:cNvSpPr txBox="1"/>
          <p:nvPr/>
        </p:nvSpPr>
        <p:spPr>
          <a:xfrm>
            <a:off x="688340" y="1001013"/>
            <a:ext cx="4293235" cy="452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484230"/>
                </a:solidFill>
                <a:latin typeface="Corbel"/>
                <a:ea typeface="Corbel"/>
                <a:cs typeface="Corbel"/>
                <a:sym typeface="Corbel"/>
              </a:rPr>
              <a:t>sum-of-numbers.html (cont.)</a:t>
            </a:r>
            <a:endParaRPr sz="2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494" name="Google Shape;494;p43"/>
          <p:cNvSpPr txBox="1"/>
          <p:nvPr/>
        </p:nvSpPr>
        <p:spPr>
          <a:xfrm rot="-5400000">
            <a:off x="8695461" y="2790317"/>
            <a:ext cx="180975" cy="1784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0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FDCB7"/>
                </a:solidFill>
                <a:latin typeface="Calibri"/>
                <a:ea typeface="Calibri"/>
                <a:cs typeface="Calibri"/>
                <a:sym typeface="Calibri"/>
              </a:rPr>
              <a:t>33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95" name="Google Shape;495;p43"/>
          <p:cNvGrpSpPr/>
          <p:nvPr/>
        </p:nvGrpSpPr>
        <p:grpSpPr>
          <a:xfrm>
            <a:off x="609600" y="1554352"/>
            <a:ext cx="7926705" cy="4155440"/>
            <a:chOff x="609600" y="1554352"/>
            <a:chExt cx="7926705" cy="4155440"/>
          </a:xfrm>
        </p:grpSpPr>
        <p:sp>
          <p:nvSpPr>
            <p:cNvPr id="496" name="Google Shape;496;p43"/>
            <p:cNvSpPr/>
            <p:nvPr/>
          </p:nvSpPr>
          <p:spPr>
            <a:xfrm>
              <a:off x="609600" y="1554352"/>
              <a:ext cx="7926705" cy="4155440"/>
            </a:xfrm>
            <a:custGeom>
              <a:rect b="b" l="l" r="r" t="t"/>
              <a:pathLst>
                <a:path extrusionOk="0" h="4155440" w="7926705">
                  <a:moveTo>
                    <a:pt x="7926451" y="0"/>
                  </a:moveTo>
                  <a:lnTo>
                    <a:pt x="0" y="0"/>
                  </a:lnTo>
                  <a:lnTo>
                    <a:pt x="0" y="4154932"/>
                  </a:lnTo>
                  <a:lnTo>
                    <a:pt x="7926451" y="4154932"/>
                  </a:lnTo>
                  <a:lnTo>
                    <a:pt x="7926451" y="0"/>
                  </a:lnTo>
                  <a:close/>
                </a:path>
              </a:pathLst>
            </a:custGeom>
            <a:solidFill>
              <a:srgbClr val="E9D9BD">
                <a:alpha val="14509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7" name="Google Shape;497;p43"/>
            <p:cNvSpPr/>
            <p:nvPr/>
          </p:nvSpPr>
          <p:spPr>
            <a:xfrm>
              <a:off x="609600" y="1554352"/>
              <a:ext cx="7926705" cy="4155440"/>
            </a:xfrm>
            <a:custGeom>
              <a:rect b="b" l="l" r="r" t="t"/>
              <a:pathLst>
                <a:path extrusionOk="0" h="4155440" w="7926705">
                  <a:moveTo>
                    <a:pt x="0" y="4154932"/>
                  </a:moveTo>
                  <a:lnTo>
                    <a:pt x="7926451" y="4154932"/>
                  </a:lnTo>
                  <a:lnTo>
                    <a:pt x="7926451" y="0"/>
                  </a:lnTo>
                  <a:lnTo>
                    <a:pt x="0" y="0"/>
                  </a:lnTo>
                  <a:lnTo>
                    <a:pt x="0" y="4154932"/>
                  </a:lnTo>
                  <a:close/>
                </a:path>
              </a:pathLst>
            </a:custGeom>
            <a:noFill/>
            <a:ln cap="flat" cmpd="sng" w="12700">
              <a:solidFill>
                <a:srgbClr val="DEC59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98" name="Google Shape;498;p43"/>
          <p:cNvSpPr txBox="1"/>
          <p:nvPr/>
        </p:nvSpPr>
        <p:spPr>
          <a:xfrm>
            <a:off x="688340" y="1572513"/>
            <a:ext cx="7262495" cy="40493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00AFEF"/>
                </a:solidFill>
                <a:latin typeface="Consolas"/>
                <a:ea typeface="Consolas"/>
                <a:cs typeface="Consolas"/>
                <a:sym typeface="Consolas"/>
              </a:rPr>
              <a:t>&lt;body&gt;</a:t>
            </a:r>
            <a:endParaRPr sz="2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32067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00AFEF"/>
                </a:solidFill>
                <a:latin typeface="Consolas"/>
                <a:ea typeface="Consolas"/>
                <a:cs typeface="Consolas"/>
                <a:sym typeface="Consolas"/>
              </a:rPr>
              <a:t>&lt;form name="mainForm"&gt;</a:t>
            </a:r>
            <a:endParaRPr sz="2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6286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00AFEF"/>
                </a:solidFill>
                <a:latin typeface="Consolas"/>
                <a:ea typeface="Consolas"/>
                <a:cs typeface="Consolas"/>
                <a:sym typeface="Consolas"/>
              </a:rPr>
              <a:t>&lt;input type="text" name="textBox1" /&gt; &lt;br/&gt;</a:t>
            </a:r>
            <a:endParaRPr sz="2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6286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00AFEF"/>
                </a:solidFill>
                <a:latin typeface="Consolas"/>
                <a:ea typeface="Consolas"/>
                <a:cs typeface="Consolas"/>
                <a:sym typeface="Consolas"/>
              </a:rPr>
              <a:t>&lt;input type="text" name="textBox2" /&gt; &lt;br/&gt;</a:t>
            </a:r>
            <a:endParaRPr sz="2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628650" marR="0" rtl="0" algn="l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001F5F"/>
                </a:solidFill>
                <a:latin typeface="Consolas"/>
                <a:ea typeface="Consolas"/>
                <a:cs typeface="Consolas"/>
                <a:sym typeface="Consolas"/>
              </a:rPr>
              <a:t>&lt;input type="button" value="Process"</a:t>
            </a:r>
            <a:endParaRPr sz="2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93598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001F5F"/>
                </a:solidFill>
                <a:latin typeface="Consolas"/>
                <a:ea typeface="Consolas"/>
                <a:cs typeface="Consolas"/>
                <a:sym typeface="Consolas"/>
              </a:rPr>
              <a:t>onclick="javascript: calcSum()" /&gt;</a:t>
            </a:r>
            <a:endParaRPr sz="2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307974" lvl="0" marL="935989" marR="108394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00AFEF"/>
                </a:solidFill>
                <a:latin typeface="Consolas"/>
                <a:ea typeface="Consolas"/>
                <a:cs typeface="Consolas"/>
                <a:sym typeface="Consolas"/>
              </a:rPr>
              <a:t>&lt;input type="text" name="textBoxSum"  readonly="readonly"/&gt;</a:t>
            </a:r>
            <a:endParaRPr sz="2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32067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00AFEF"/>
                </a:solidFill>
                <a:latin typeface="Consolas"/>
                <a:ea typeface="Consolas"/>
                <a:cs typeface="Consolas"/>
                <a:sym typeface="Consolas"/>
              </a:rPr>
              <a:t>&lt;/form&gt;</a:t>
            </a:r>
            <a:endParaRPr sz="2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00AFEF"/>
                </a:solidFill>
                <a:latin typeface="Consolas"/>
                <a:ea typeface="Consolas"/>
                <a:cs typeface="Consolas"/>
                <a:sym typeface="Consolas"/>
              </a:rPr>
              <a:t>&lt;/body&gt;</a:t>
            </a:r>
            <a:endParaRPr sz="2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None/>
            </a:pPr>
            <a:r>
              <a:t/>
            </a:r>
            <a:endParaRPr sz="22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00AFEF"/>
                </a:solidFill>
                <a:latin typeface="Consolas"/>
                <a:ea typeface="Consolas"/>
                <a:cs typeface="Consolas"/>
                <a:sym typeface="Consolas"/>
              </a:rPr>
              <a:t>&lt;/html&gt;</a:t>
            </a:r>
            <a:endParaRPr sz="2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499" name="Google Shape;499;p43"/>
          <p:cNvGrpSpPr/>
          <p:nvPr/>
        </p:nvGrpSpPr>
        <p:grpSpPr>
          <a:xfrm>
            <a:off x="4212335" y="4247386"/>
            <a:ext cx="3892296" cy="2581658"/>
            <a:chOff x="4212335" y="4247386"/>
            <a:chExt cx="3892296" cy="2581658"/>
          </a:xfrm>
        </p:grpSpPr>
        <p:pic>
          <p:nvPicPr>
            <p:cNvPr id="500" name="Google Shape;500;p4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236719" y="4273296"/>
              <a:ext cx="3867912" cy="25557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1" name="Google Shape;501;p4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4212335" y="4247386"/>
              <a:ext cx="3866388" cy="255574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mc:AlternateContent>
    <mc:Choice Requires="p14">
      <p:transition spd="slow" p14:dur="1200">
        <p14:prism dir="l"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6" name="Google Shape;506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0"/>
            <a:ext cx="914400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07" name="Google Shape;507;p44"/>
          <p:cNvSpPr txBox="1"/>
          <p:nvPr>
            <p:ph type="title"/>
          </p:nvPr>
        </p:nvSpPr>
        <p:spPr>
          <a:xfrm>
            <a:off x="535940" y="467690"/>
            <a:ext cx="6906259" cy="726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JavaScript Prompt – Example</a:t>
            </a:r>
            <a:endParaRPr/>
          </a:p>
        </p:txBody>
      </p:sp>
      <p:sp>
        <p:nvSpPr>
          <p:cNvPr id="508" name="Google Shape;508;p44"/>
          <p:cNvSpPr txBox="1"/>
          <p:nvPr/>
        </p:nvSpPr>
        <p:spPr>
          <a:xfrm>
            <a:off x="888593" y="1196162"/>
            <a:ext cx="1860550" cy="452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2E2B1F"/>
                </a:solidFill>
                <a:latin typeface="Calibri"/>
                <a:ea typeface="Calibri"/>
                <a:cs typeface="Calibri"/>
                <a:sym typeface="Calibri"/>
              </a:rPr>
              <a:t>prompt.html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9" name="Google Shape;509;p44"/>
          <p:cNvSpPr txBox="1"/>
          <p:nvPr/>
        </p:nvSpPr>
        <p:spPr>
          <a:xfrm rot="-5400000">
            <a:off x="8695461" y="2790317"/>
            <a:ext cx="180975" cy="1784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0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FDCB7"/>
                </a:solidFill>
                <a:latin typeface="Calibri"/>
                <a:ea typeface="Calibri"/>
                <a:cs typeface="Calibri"/>
                <a:sym typeface="Calibri"/>
              </a:rPr>
              <a:t>34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0" name="Google Shape;510;p44"/>
          <p:cNvSpPr txBox="1"/>
          <p:nvPr/>
        </p:nvSpPr>
        <p:spPr>
          <a:xfrm>
            <a:off x="828675" y="1719249"/>
            <a:ext cx="7343775" cy="769620"/>
          </a:xfrm>
          <a:prstGeom prst="rect">
            <a:avLst/>
          </a:prstGeom>
          <a:solidFill>
            <a:srgbClr val="E9D9BD">
              <a:alpha val="14509"/>
            </a:srgbClr>
          </a:solidFill>
          <a:ln cap="flat" cmpd="sng" w="12700">
            <a:solidFill>
              <a:srgbClr val="DEC5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30475">
            <a:spAutoFit/>
          </a:bodyPr>
          <a:lstStyle/>
          <a:p>
            <a:pPr indent="0" lvl="0" marL="91440" marR="62420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00AFEF"/>
                </a:solidFill>
                <a:latin typeface="Consolas"/>
                <a:ea typeface="Consolas"/>
                <a:cs typeface="Consolas"/>
                <a:sym typeface="Consolas"/>
              </a:rPr>
              <a:t>price = prompt("Enter the price", "10.00");  alert('Price + VAT = ' + price * 1.2);</a:t>
            </a:r>
            <a:endParaRPr sz="2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511" name="Google Shape;511;p44"/>
          <p:cNvGrpSpPr/>
          <p:nvPr/>
        </p:nvGrpSpPr>
        <p:grpSpPr>
          <a:xfrm>
            <a:off x="1272539" y="2817876"/>
            <a:ext cx="6527291" cy="1857756"/>
            <a:chOff x="1272539" y="2817876"/>
            <a:chExt cx="6527291" cy="1857756"/>
          </a:xfrm>
        </p:grpSpPr>
        <p:pic>
          <p:nvPicPr>
            <p:cNvPr id="512" name="Google Shape;512;p4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298447" y="2843784"/>
              <a:ext cx="6501383" cy="18318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3" name="Google Shape;513;p4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272539" y="2817876"/>
              <a:ext cx="6501384" cy="183184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14" name="Google Shape;514;p44"/>
          <p:cNvGrpSpPr/>
          <p:nvPr/>
        </p:nvGrpSpPr>
        <p:grpSpPr>
          <a:xfrm>
            <a:off x="3322320" y="4875276"/>
            <a:ext cx="2039111" cy="1676400"/>
            <a:chOff x="3322320" y="4875276"/>
            <a:chExt cx="2039111" cy="1676400"/>
          </a:xfrm>
        </p:grpSpPr>
        <p:pic>
          <p:nvPicPr>
            <p:cNvPr id="515" name="Google Shape;515;p44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3348228" y="4901184"/>
              <a:ext cx="2013203" cy="165049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6" name="Google Shape;516;p44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3322320" y="4875276"/>
              <a:ext cx="2013203" cy="165049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mc:AlternateContent>
    <mc:Choice Requires="p14">
      <p:transition spd="slow" p14:dur="1200">
        <p14:prism dir="l"/>
      </p:transition>
    </mc:Choice>
    <mc:Fallback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1" name="Google Shape;521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0"/>
            <a:ext cx="914400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22" name="Google Shape;522;p45"/>
          <p:cNvSpPr txBox="1"/>
          <p:nvPr>
            <p:ph type="title"/>
          </p:nvPr>
        </p:nvSpPr>
        <p:spPr>
          <a:xfrm>
            <a:off x="535940" y="467690"/>
            <a:ext cx="5210810" cy="726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JavaScript - Operators</a:t>
            </a:r>
            <a:endParaRPr/>
          </a:p>
        </p:txBody>
      </p:sp>
      <p:sp>
        <p:nvSpPr>
          <p:cNvPr id="523" name="Google Shape;523;p45"/>
          <p:cNvSpPr txBox="1"/>
          <p:nvPr/>
        </p:nvSpPr>
        <p:spPr>
          <a:xfrm>
            <a:off x="650240" y="1548663"/>
            <a:ext cx="4119879" cy="2038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0000">
            <a:spAutoFit/>
          </a:bodyPr>
          <a:lstStyle/>
          <a:p>
            <a:pPr indent="-228600" lvl="0" marL="241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9A47B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E2B1F"/>
                </a:solidFill>
                <a:latin typeface="Calibri"/>
                <a:ea typeface="Calibri"/>
                <a:cs typeface="Calibri"/>
                <a:sym typeface="Calibri"/>
              </a:rPr>
              <a:t>Arithmetic Operators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241300" marR="0" rtl="0" algn="l">
              <a:lnSpc>
                <a:spcPct val="100000"/>
              </a:lnSpc>
              <a:spcBef>
                <a:spcPts val="530"/>
              </a:spcBef>
              <a:spcAft>
                <a:spcPts val="0"/>
              </a:spcAft>
              <a:buClr>
                <a:srgbClr val="A9A47B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E2B1F"/>
                </a:solidFill>
                <a:latin typeface="Calibri"/>
                <a:ea typeface="Calibri"/>
                <a:cs typeface="Calibri"/>
                <a:sym typeface="Calibri"/>
              </a:rPr>
              <a:t>Comparison Operators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241300" marR="0" rtl="0" algn="l">
              <a:lnSpc>
                <a:spcPct val="100000"/>
              </a:lnSpc>
              <a:spcBef>
                <a:spcPts val="530"/>
              </a:spcBef>
              <a:spcAft>
                <a:spcPts val="0"/>
              </a:spcAft>
              <a:buClr>
                <a:srgbClr val="A9A47B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E2B1F"/>
                </a:solidFill>
                <a:latin typeface="Calibri"/>
                <a:ea typeface="Calibri"/>
                <a:cs typeface="Calibri"/>
                <a:sym typeface="Calibri"/>
              </a:rPr>
              <a:t>Logical (or Relational) Operators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241300" marR="0" rtl="0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rgbClr val="A9A47B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E2B1F"/>
                </a:solidFill>
                <a:latin typeface="Calibri"/>
                <a:ea typeface="Calibri"/>
                <a:cs typeface="Calibri"/>
                <a:sym typeface="Calibri"/>
              </a:rPr>
              <a:t>Assignment Operators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241300" marR="0" rtl="0" algn="l">
              <a:lnSpc>
                <a:spcPct val="100000"/>
              </a:lnSpc>
              <a:spcBef>
                <a:spcPts val="530"/>
              </a:spcBef>
              <a:spcAft>
                <a:spcPts val="0"/>
              </a:spcAft>
              <a:buClr>
                <a:srgbClr val="A9A47B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E2B1F"/>
                </a:solidFill>
                <a:latin typeface="Calibri"/>
                <a:ea typeface="Calibri"/>
                <a:cs typeface="Calibri"/>
                <a:sym typeface="Calibri"/>
              </a:rPr>
              <a:t>Conditional (or ternary) Operators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1200">
        <p14:prism dir="l"/>
      </p:transition>
    </mc:Choice>
    <mc:Fallback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8" name="Google Shape;528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0"/>
            <a:ext cx="9144001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9" name="Google Shape;529;p46"/>
          <p:cNvGrpSpPr/>
          <p:nvPr/>
        </p:nvGrpSpPr>
        <p:grpSpPr>
          <a:xfrm>
            <a:off x="3679951" y="3442715"/>
            <a:ext cx="3406775" cy="623316"/>
            <a:chOff x="3679951" y="3442715"/>
            <a:chExt cx="3406775" cy="623316"/>
          </a:xfrm>
        </p:grpSpPr>
        <p:sp>
          <p:nvSpPr>
            <p:cNvPr id="530" name="Google Shape;530;p46"/>
            <p:cNvSpPr/>
            <p:nvPr/>
          </p:nvSpPr>
          <p:spPr>
            <a:xfrm>
              <a:off x="3679951" y="3454260"/>
              <a:ext cx="3406775" cy="482600"/>
            </a:xfrm>
            <a:custGeom>
              <a:rect b="b" l="l" r="r" t="t"/>
              <a:pathLst>
                <a:path extrusionOk="0" h="482600" w="3406775">
                  <a:moveTo>
                    <a:pt x="0" y="482485"/>
                  </a:moveTo>
                  <a:lnTo>
                    <a:pt x="3406648" y="482485"/>
                  </a:lnTo>
                  <a:lnTo>
                    <a:pt x="3406648" y="0"/>
                  </a:lnTo>
                  <a:lnTo>
                    <a:pt x="0" y="0"/>
                  </a:lnTo>
                  <a:lnTo>
                    <a:pt x="0" y="482485"/>
                  </a:lnTo>
                  <a:close/>
                </a:path>
              </a:pathLst>
            </a:custGeom>
            <a:noFill/>
            <a:ln cap="flat" cmpd="sng" w="9525">
              <a:solidFill>
                <a:srgbClr val="F4EBD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531" name="Google Shape;531;p4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768851" y="3442715"/>
              <a:ext cx="1321308" cy="6233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2" name="Google Shape;532;p4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4718303" y="3442715"/>
              <a:ext cx="903731" cy="62331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33" name="Google Shape;533;p46"/>
          <p:cNvSpPr txBox="1"/>
          <p:nvPr/>
        </p:nvSpPr>
        <p:spPr>
          <a:xfrm>
            <a:off x="3679952" y="3454266"/>
            <a:ext cx="3406775" cy="482600"/>
          </a:xfrm>
          <a:prstGeom prst="rect">
            <a:avLst/>
          </a:prstGeom>
          <a:noFill/>
          <a:ln cap="flat" cmpd="sng" w="9525">
            <a:solidFill>
              <a:srgbClr val="F4EBD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62225">
            <a:spAutoFit/>
          </a:bodyPr>
          <a:lstStyle/>
          <a:p>
            <a:pPr indent="0" lvl="0" marL="2635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6E664B"/>
                </a:solidFill>
                <a:latin typeface="Calibri"/>
                <a:ea typeface="Calibri"/>
                <a:cs typeface="Calibri"/>
                <a:sym typeface="Calibri"/>
              </a:rPr>
              <a:t>Greater than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34" name="Google Shape;534;p46"/>
          <p:cNvGrpSpPr/>
          <p:nvPr/>
        </p:nvGrpSpPr>
        <p:grpSpPr>
          <a:xfrm>
            <a:off x="1981200" y="3454260"/>
            <a:ext cx="5105400" cy="2059572"/>
            <a:chOff x="1981200" y="3454260"/>
            <a:chExt cx="5105400" cy="2059572"/>
          </a:xfrm>
        </p:grpSpPr>
        <p:sp>
          <p:nvSpPr>
            <p:cNvPr id="535" name="Google Shape;535;p46"/>
            <p:cNvSpPr/>
            <p:nvPr/>
          </p:nvSpPr>
          <p:spPr>
            <a:xfrm>
              <a:off x="1981200" y="3454260"/>
              <a:ext cx="5105400" cy="1447800"/>
            </a:xfrm>
            <a:custGeom>
              <a:rect b="b" l="l" r="r" t="t"/>
              <a:pathLst>
                <a:path extrusionOk="0" h="1447800" w="5105400">
                  <a:moveTo>
                    <a:pt x="0" y="482485"/>
                  </a:moveTo>
                  <a:lnTo>
                    <a:pt x="1698752" y="482485"/>
                  </a:lnTo>
                  <a:lnTo>
                    <a:pt x="1698752" y="0"/>
                  </a:lnTo>
                  <a:lnTo>
                    <a:pt x="0" y="0"/>
                  </a:lnTo>
                  <a:lnTo>
                    <a:pt x="0" y="482485"/>
                  </a:lnTo>
                  <a:close/>
                </a:path>
                <a:path extrusionOk="0" h="1447800" w="5105400">
                  <a:moveTo>
                    <a:pt x="0" y="964958"/>
                  </a:moveTo>
                  <a:lnTo>
                    <a:pt x="1698752" y="964958"/>
                  </a:lnTo>
                  <a:lnTo>
                    <a:pt x="1698752" y="482473"/>
                  </a:lnTo>
                  <a:lnTo>
                    <a:pt x="0" y="482473"/>
                  </a:lnTo>
                  <a:lnTo>
                    <a:pt x="0" y="964958"/>
                  </a:lnTo>
                  <a:close/>
                </a:path>
                <a:path extrusionOk="0" h="1447800" w="5105400">
                  <a:moveTo>
                    <a:pt x="1698752" y="964958"/>
                  </a:moveTo>
                  <a:lnTo>
                    <a:pt x="5105400" y="964958"/>
                  </a:lnTo>
                  <a:lnTo>
                    <a:pt x="5105400" y="482473"/>
                  </a:lnTo>
                  <a:lnTo>
                    <a:pt x="1698752" y="482473"/>
                  </a:lnTo>
                  <a:lnTo>
                    <a:pt x="1698752" y="964958"/>
                  </a:lnTo>
                  <a:close/>
                </a:path>
                <a:path extrusionOk="0" h="1447800" w="5105400">
                  <a:moveTo>
                    <a:pt x="0" y="1447431"/>
                  </a:moveTo>
                  <a:lnTo>
                    <a:pt x="1698752" y="1447431"/>
                  </a:lnTo>
                  <a:lnTo>
                    <a:pt x="1698752" y="964946"/>
                  </a:lnTo>
                  <a:lnTo>
                    <a:pt x="0" y="964946"/>
                  </a:lnTo>
                  <a:lnTo>
                    <a:pt x="0" y="1447431"/>
                  </a:lnTo>
                  <a:close/>
                </a:path>
                <a:path extrusionOk="0" h="1447800" w="5105400">
                  <a:moveTo>
                    <a:pt x="1695830" y="1447431"/>
                  </a:moveTo>
                  <a:lnTo>
                    <a:pt x="5102479" y="1447431"/>
                  </a:lnTo>
                  <a:lnTo>
                    <a:pt x="5102479" y="964946"/>
                  </a:lnTo>
                  <a:lnTo>
                    <a:pt x="1695830" y="964946"/>
                  </a:lnTo>
                  <a:lnTo>
                    <a:pt x="1695830" y="1447431"/>
                  </a:lnTo>
                  <a:close/>
                </a:path>
              </a:pathLst>
            </a:custGeom>
            <a:noFill/>
            <a:ln cap="flat" cmpd="sng" w="9525">
              <a:solidFill>
                <a:srgbClr val="F4EBD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536" name="Google Shape;536;p46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2097024" y="4890516"/>
              <a:ext cx="679704" cy="62331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37" name="Google Shape;537;p46"/>
          <p:cNvSpPr txBox="1"/>
          <p:nvPr/>
        </p:nvSpPr>
        <p:spPr>
          <a:xfrm>
            <a:off x="1981200" y="4901685"/>
            <a:ext cx="1699260" cy="482600"/>
          </a:xfrm>
          <a:prstGeom prst="rect">
            <a:avLst/>
          </a:prstGeom>
          <a:noFill/>
          <a:ln cap="flat" cmpd="sng" w="9525">
            <a:solidFill>
              <a:srgbClr val="F4EBD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64125">
            <a:spAutoFit/>
          </a:bodyPr>
          <a:lstStyle/>
          <a:p>
            <a:pPr indent="0" lvl="0" marL="29019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6E664B"/>
                </a:solidFill>
                <a:latin typeface="Consolas"/>
                <a:ea typeface="Consolas"/>
                <a:cs typeface="Consolas"/>
                <a:sym typeface="Consolas"/>
              </a:rPr>
              <a:t>&lt;=</a:t>
            </a:r>
            <a:endParaRPr sz="2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538" name="Google Shape;538;p46"/>
          <p:cNvGrpSpPr/>
          <p:nvPr/>
        </p:nvGrpSpPr>
        <p:grpSpPr>
          <a:xfrm>
            <a:off x="1981200" y="2961132"/>
            <a:ext cx="5105400" cy="3388347"/>
            <a:chOff x="1981200" y="2961132"/>
            <a:chExt cx="5105400" cy="3388347"/>
          </a:xfrm>
        </p:grpSpPr>
        <p:sp>
          <p:nvSpPr>
            <p:cNvPr id="539" name="Google Shape;539;p46"/>
            <p:cNvSpPr/>
            <p:nvPr/>
          </p:nvSpPr>
          <p:spPr>
            <a:xfrm>
              <a:off x="1981200" y="4901679"/>
              <a:ext cx="5105400" cy="1447800"/>
            </a:xfrm>
            <a:custGeom>
              <a:rect b="b" l="l" r="r" t="t"/>
              <a:pathLst>
                <a:path extrusionOk="0" h="1447800" w="5105400">
                  <a:moveTo>
                    <a:pt x="0" y="482485"/>
                  </a:moveTo>
                  <a:lnTo>
                    <a:pt x="1698752" y="482485"/>
                  </a:lnTo>
                  <a:lnTo>
                    <a:pt x="1698752" y="0"/>
                  </a:lnTo>
                  <a:lnTo>
                    <a:pt x="0" y="0"/>
                  </a:lnTo>
                  <a:lnTo>
                    <a:pt x="0" y="482485"/>
                  </a:lnTo>
                  <a:close/>
                </a:path>
                <a:path extrusionOk="0" h="1447800" w="5105400">
                  <a:moveTo>
                    <a:pt x="1698752" y="482485"/>
                  </a:moveTo>
                  <a:lnTo>
                    <a:pt x="5105400" y="482485"/>
                  </a:lnTo>
                  <a:lnTo>
                    <a:pt x="5105400" y="0"/>
                  </a:lnTo>
                  <a:lnTo>
                    <a:pt x="1698752" y="0"/>
                  </a:lnTo>
                  <a:lnTo>
                    <a:pt x="1698752" y="482485"/>
                  </a:lnTo>
                  <a:close/>
                </a:path>
                <a:path extrusionOk="0" h="1447800" w="5105400">
                  <a:moveTo>
                    <a:pt x="0" y="965009"/>
                  </a:moveTo>
                  <a:lnTo>
                    <a:pt x="1698752" y="965009"/>
                  </a:lnTo>
                  <a:lnTo>
                    <a:pt x="1698752" y="482523"/>
                  </a:lnTo>
                  <a:lnTo>
                    <a:pt x="0" y="482523"/>
                  </a:lnTo>
                  <a:lnTo>
                    <a:pt x="0" y="965009"/>
                  </a:lnTo>
                  <a:close/>
                </a:path>
                <a:path extrusionOk="0" h="1447800" w="5105400">
                  <a:moveTo>
                    <a:pt x="1698752" y="965009"/>
                  </a:moveTo>
                  <a:lnTo>
                    <a:pt x="5105400" y="965009"/>
                  </a:lnTo>
                  <a:lnTo>
                    <a:pt x="5105400" y="482523"/>
                  </a:lnTo>
                  <a:lnTo>
                    <a:pt x="1698752" y="482523"/>
                  </a:lnTo>
                  <a:lnTo>
                    <a:pt x="1698752" y="965009"/>
                  </a:lnTo>
                  <a:close/>
                </a:path>
                <a:path extrusionOk="0" h="1447800" w="5105400">
                  <a:moveTo>
                    <a:pt x="0" y="1447482"/>
                  </a:moveTo>
                  <a:lnTo>
                    <a:pt x="1698752" y="1447482"/>
                  </a:lnTo>
                  <a:lnTo>
                    <a:pt x="1698752" y="964996"/>
                  </a:lnTo>
                  <a:lnTo>
                    <a:pt x="0" y="964996"/>
                  </a:lnTo>
                  <a:lnTo>
                    <a:pt x="0" y="1447482"/>
                  </a:lnTo>
                  <a:close/>
                </a:path>
                <a:path extrusionOk="0" h="1447800" w="5105400">
                  <a:moveTo>
                    <a:pt x="1698752" y="1447482"/>
                  </a:moveTo>
                  <a:lnTo>
                    <a:pt x="5105400" y="1447482"/>
                  </a:lnTo>
                  <a:lnTo>
                    <a:pt x="5105400" y="964996"/>
                  </a:lnTo>
                  <a:lnTo>
                    <a:pt x="1698752" y="964996"/>
                  </a:lnTo>
                  <a:lnTo>
                    <a:pt x="1698752" y="1447482"/>
                  </a:lnTo>
                  <a:close/>
                </a:path>
              </a:pathLst>
            </a:custGeom>
            <a:noFill/>
            <a:ln cap="flat" cmpd="sng" w="9525">
              <a:solidFill>
                <a:srgbClr val="F4EBD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0" name="Google Shape;540;p46"/>
            <p:cNvSpPr/>
            <p:nvPr/>
          </p:nvSpPr>
          <p:spPr>
            <a:xfrm>
              <a:off x="1981200" y="2971787"/>
              <a:ext cx="5105400" cy="482600"/>
            </a:xfrm>
            <a:custGeom>
              <a:rect b="b" l="l" r="r" t="t"/>
              <a:pathLst>
                <a:path extrusionOk="0" h="482600" w="5105400">
                  <a:moveTo>
                    <a:pt x="5105400" y="0"/>
                  </a:moveTo>
                  <a:lnTo>
                    <a:pt x="1698752" y="0"/>
                  </a:lnTo>
                  <a:lnTo>
                    <a:pt x="0" y="0"/>
                  </a:lnTo>
                  <a:lnTo>
                    <a:pt x="0" y="482485"/>
                  </a:lnTo>
                  <a:lnTo>
                    <a:pt x="1698752" y="482485"/>
                  </a:lnTo>
                  <a:lnTo>
                    <a:pt x="5105400" y="482485"/>
                  </a:lnTo>
                  <a:lnTo>
                    <a:pt x="5105400" y="0"/>
                  </a:lnTo>
                  <a:close/>
                </a:path>
              </a:pathLst>
            </a:custGeom>
            <a:solidFill>
              <a:srgbClr val="DEC59E">
                <a:alpha val="29803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541" name="Google Shape;541;p46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2007108" y="2961132"/>
              <a:ext cx="1295399" cy="62331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42" name="Google Shape;542;p46"/>
          <p:cNvSpPr txBox="1"/>
          <p:nvPr/>
        </p:nvSpPr>
        <p:spPr>
          <a:xfrm>
            <a:off x="1981200" y="2971787"/>
            <a:ext cx="1699260" cy="482600"/>
          </a:xfrm>
          <a:prstGeom prst="rect">
            <a:avLst/>
          </a:prstGeom>
          <a:noFill/>
          <a:ln cap="flat" cmpd="sng" w="9525">
            <a:solidFill>
              <a:srgbClr val="F4EBD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65400">
            <a:spAutoFit/>
          </a:bodyPr>
          <a:lstStyle/>
          <a:p>
            <a:pPr indent="0" lvl="0" marL="2000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6E664B"/>
                </a:solidFill>
                <a:latin typeface="Consolas"/>
                <a:ea typeface="Consolas"/>
                <a:cs typeface="Consolas"/>
                <a:sym typeface="Consolas"/>
              </a:rPr>
              <a:t>Symbol</a:t>
            </a:r>
            <a:endParaRPr sz="2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543" name="Google Shape;543;p4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666744" y="2964179"/>
            <a:ext cx="1449324" cy="623315"/>
          </a:xfrm>
          <a:prstGeom prst="rect">
            <a:avLst/>
          </a:prstGeom>
          <a:noFill/>
          <a:ln>
            <a:noFill/>
          </a:ln>
        </p:spPr>
      </p:pic>
      <p:sp>
        <p:nvSpPr>
          <p:cNvPr id="544" name="Google Shape;544;p46"/>
          <p:cNvSpPr txBox="1"/>
          <p:nvPr/>
        </p:nvSpPr>
        <p:spPr>
          <a:xfrm>
            <a:off x="3679952" y="2971787"/>
            <a:ext cx="3406775" cy="482600"/>
          </a:xfrm>
          <a:prstGeom prst="rect">
            <a:avLst/>
          </a:prstGeom>
          <a:noFill/>
          <a:ln cap="flat" cmpd="sng" w="9525">
            <a:solidFill>
              <a:srgbClr val="F4EBD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67925">
            <a:spAutoFit/>
          </a:bodyPr>
          <a:lstStyle/>
          <a:p>
            <a:pPr indent="0" lvl="0" marL="1619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6E664B"/>
                </a:solidFill>
                <a:latin typeface="Consolas"/>
                <a:ea typeface="Consolas"/>
                <a:cs typeface="Consolas"/>
                <a:sym typeface="Consolas"/>
              </a:rPr>
              <a:t>Meaning</a:t>
            </a:r>
            <a:endParaRPr sz="2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545" name="Google Shape;545;p4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107692" y="3442715"/>
            <a:ext cx="525780" cy="623316"/>
          </a:xfrm>
          <a:prstGeom prst="rect">
            <a:avLst/>
          </a:prstGeom>
          <a:noFill/>
          <a:ln>
            <a:noFill/>
          </a:ln>
        </p:spPr>
      </p:pic>
      <p:sp>
        <p:nvSpPr>
          <p:cNvPr id="546" name="Google Shape;546;p46"/>
          <p:cNvSpPr txBox="1"/>
          <p:nvPr/>
        </p:nvSpPr>
        <p:spPr>
          <a:xfrm>
            <a:off x="1981200" y="3454266"/>
            <a:ext cx="1699260" cy="482600"/>
          </a:xfrm>
          <a:prstGeom prst="rect">
            <a:avLst/>
          </a:prstGeom>
          <a:noFill/>
          <a:ln cap="flat" cmpd="sng" w="9525">
            <a:solidFill>
              <a:srgbClr val="F4EBD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64125">
            <a:spAutoFit/>
          </a:bodyPr>
          <a:lstStyle/>
          <a:p>
            <a:pPr indent="0" lvl="0" marL="30099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6E664B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2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547" name="Google Shape;547;p4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107692" y="3925823"/>
            <a:ext cx="525780" cy="623315"/>
          </a:xfrm>
          <a:prstGeom prst="rect">
            <a:avLst/>
          </a:prstGeom>
          <a:noFill/>
          <a:ln>
            <a:noFill/>
          </a:ln>
        </p:spPr>
      </p:pic>
      <p:sp>
        <p:nvSpPr>
          <p:cNvPr id="548" name="Google Shape;548;p46"/>
          <p:cNvSpPr txBox="1"/>
          <p:nvPr/>
        </p:nvSpPr>
        <p:spPr>
          <a:xfrm>
            <a:off x="1981200" y="3936739"/>
            <a:ext cx="1699260" cy="482600"/>
          </a:xfrm>
          <a:prstGeom prst="rect">
            <a:avLst/>
          </a:prstGeom>
          <a:noFill/>
          <a:ln cap="flat" cmpd="sng" w="9525">
            <a:solidFill>
              <a:srgbClr val="F4EBD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64125">
            <a:spAutoFit/>
          </a:bodyPr>
          <a:lstStyle/>
          <a:p>
            <a:pPr indent="0" lvl="0" marL="30099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6E664B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endParaRPr sz="2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549" name="Google Shape;549;p46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3768852" y="3928871"/>
            <a:ext cx="1757172" cy="623315"/>
          </a:xfrm>
          <a:prstGeom prst="rect">
            <a:avLst/>
          </a:prstGeom>
          <a:noFill/>
          <a:ln>
            <a:noFill/>
          </a:ln>
        </p:spPr>
      </p:pic>
      <p:sp>
        <p:nvSpPr>
          <p:cNvPr id="550" name="Google Shape;550;p46"/>
          <p:cNvSpPr txBox="1"/>
          <p:nvPr/>
        </p:nvSpPr>
        <p:spPr>
          <a:xfrm>
            <a:off x="3679952" y="3936739"/>
            <a:ext cx="3406775" cy="482600"/>
          </a:xfrm>
          <a:prstGeom prst="rect">
            <a:avLst/>
          </a:prstGeom>
          <a:noFill/>
          <a:ln cap="flat" cmpd="sng" w="9525">
            <a:solidFill>
              <a:srgbClr val="F4EBD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67300">
            <a:spAutoFit/>
          </a:bodyPr>
          <a:lstStyle/>
          <a:p>
            <a:pPr indent="0" lvl="0" marL="2635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6E664B"/>
                </a:solidFill>
                <a:latin typeface="Consolas"/>
                <a:ea typeface="Consolas"/>
                <a:cs typeface="Consolas"/>
                <a:sym typeface="Consolas"/>
              </a:rPr>
              <a:t>Less than</a:t>
            </a:r>
            <a:endParaRPr sz="2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551" name="Google Shape;551;p46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2107692" y="4407408"/>
            <a:ext cx="679704" cy="623315"/>
          </a:xfrm>
          <a:prstGeom prst="rect">
            <a:avLst/>
          </a:prstGeom>
          <a:noFill/>
          <a:ln>
            <a:noFill/>
          </a:ln>
        </p:spPr>
      </p:pic>
      <p:sp>
        <p:nvSpPr>
          <p:cNvPr id="552" name="Google Shape;552;p46"/>
          <p:cNvSpPr txBox="1"/>
          <p:nvPr/>
        </p:nvSpPr>
        <p:spPr>
          <a:xfrm>
            <a:off x="1982089" y="4471238"/>
            <a:ext cx="1696085" cy="360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30035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6E664B"/>
                </a:solidFill>
                <a:latin typeface="Consolas"/>
                <a:ea typeface="Consolas"/>
                <a:cs typeface="Consolas"/>
                <a:sym typeface="Consolas"/>
              </a:rPr>
              <a:t>&gt;=</a:t>
            </a:r>
            <a:endParaRPr sz="2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553" name="Google Shape;553;p46"/>
          <p:cNvGrpSpPr/>
          <p:nvPr/>
        </p:nvGrpSpPr>
        <p:grpSpPr>
          <a:xfrm>
            <a:off x="3726179" y="4407408"/>
            <a:ext cx="3185160" cy="623315"/>
            <a:chOff x="3726179" y="4407408"/>
            <a:chExt cx="3185160" cy="623315"/>
          </a:xfrm>
        </p:grpSpPr>
        <p:pic>
          <p:nvPicPr>
            <p:cNvPr id="554" name="Google Shape;554;p46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3726179" y="4407408"/>
              <a:ext cx="1321308" cy="6233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5" name="Google Shape;555;p46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4675631" y="4407408"/>
              <a:ext cx="2235708" cy="62331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56" name="Google Shape;556;p46"/>
          <p:cNvSpPr txBox="1"/>
          <p:nvPr/>
        </p:nvSpPr>
        <p:spPr>
          <a:xfrm>
            <a:off x="3682301" y="4469713"/>
            <a:ext cx="3403600" cy="360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21844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6E664B"/>
                </a:solidFill>
                <a:latin typeface="Calibri"/>
                <a:ea typeface="Calibri"/>
                <a:cs typeface="Calibri"/>
                <a:sym typeface="Calibri"/>
              </a:rPr>
              <a:t>Greater than or equal to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57" name="Google Shape;557;p46"/>
          <p:cNvGrpSpPr/>
          <p:nvPr/>
        </p:nvGrpSpPr>
        <p:grpSpPr>
          <a:xfrm>
            <a:off x="3768852" y="4890515"/>
            <a:ext cx="2779775" cy="623316"/>
            <a:chOff x="3768852" y="4890515"/>
            <a:chExt cx="2779775" cy="623316"/>
          </a:xfrm>
        </p:grpSpPr>
        <p:pic>
          <p:nvPicPr>
            <p:cNvPr id="558" name="Google Shape;558;p46"/>
            <p:cNvPicPr preferRelativeResize="0"/>
            <p:nvPr/>
          </p:nvPicPr>
          <p:blipFill rotWithShape="1">
            <a:blip r:embed="rId15">
              <a:alphaModFix/>
            </a:blip>
            <a:srcRect b="0" l="0" r="0" t="0"/>
            <a:stretch/>
          </p:blipFill>
          <p:spPr>
            <a:xfrm>
              <a:off x="3768852" y="4890515"/>
              <a:ext cx="915924" cy="6233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9" name="Google Shape;559;p46"/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>
              <a:off x="4312920" y="4890515"/>
              <a:ext cx="2235707" cy="62331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60" name="Google Shape;560;p46"/>
          <p:cNvSpPr txBox="1"/>
          <p:nvPr/>
        </p:nvSpPr>
        <p:spPr>
          <a:xfrm>
            <a:off x="3679952" y="4901685"/>
            <a:ext cx="3406775" cy="482600"/>
          </a:xfrm>
          <a:prstGeom prst="rect">
            <a:avLst/>
          </a:prstGeom>
          <a:noFill/>
          <a:ln cap="flat" cmpd="sng" w="9525">
            <a:solidFill>
              <a:srgbClr val="F4EBD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62850">
            <a:spAutoFit/>
          </a:bodyPr>
          <a:lstStyle/>
          <a:p>
            <a:pPr indent="0" lvl="0" marL="2635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6E664B"/>
                </a:solidFill>
                <a:latin typeface="Calibri"/>
                <a:ea typeface="Calibri"/>
                <a:cs typeface="Calibri"/>
                <a:sym typeface="Calibri"/>
              </a:rPr>
              <a:t>Less than or equal to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61" name="Google Shape;561;p46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2107692" y="5372100"/>
            <a:ext cx="679704" cy="623316"/>
          </a:xfrm>
          <a:prstGeom prst="rect">
            <a:avLst/>
          </a:prstGeom>
          <a:noFill/>
          <a:ln>
            <a:noFill/>
          </a:ln>
        </p:spPr>
      </p:pic>
      <p:sp>
        <p:nvSpPr>
          <p:cNvPr id="562" name="Google Shape;562;p46"/>
          <p:cNvSpPr txBox="1"/>
          <p:nvPr/>
        </p:nvSpPr>
        <p:spPr>
          <a:xfrm>
            <a:off x="1981200" y="5384184"/>
            <a:ext cx="1699260" cy="482600"/>
          </a:xfrm>
          <a:prstGeom prst="rect">
            <a:avLst/>
          </a:prstGeom>
          <a:noFill/>
          <a:ln cap="flat" cmpd="sng" w="9525">
            <a:solidFill>
              <a:srgbClr val="F4EBD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64125">
            <a:spAutoFit/>
          </a:bodyPr>
          <a:lstStyle/>
          <a:p>
            <a:pPr indent="0" lvl="0" marL="30099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6E664B"/>
                </a:solidFill>
                <a:latin typeface="Consolas"/>
                <a:ea typeface="Consolas"/>
                <a:cs typeface="Consolas"/>
                <a:sym typeface="Consolas"/>
              </a:rPr>
              <a:t>==</a:t>
            </a:r>
            <a:endParaRPr sz="2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563" name="Google Shape;563;p46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3768852" y="5372100"/>
            <a:ext cx="1007363" cy="623316"/>
          </a:xfrm>
          <a:prstGeom prst="rect">
            <a:avLst/>
          </a:prstGeom>
          <a:noFill/>
          <a:ln>
            <a:noFill/>
          </a:ln>
        </p:spPr>
      </p:pic>
      <p:sp>
        <p:nvSpPr>
          <p:cNvPr id="564" name="Google Shape;564;p46"/>
          <p:cNvSpPr txBox="1"/>
          <p:nvPr/>
        </p:nvSpPr>
        <p:spPr>
          <a:xfrm>
            <a:off x="3679952" y="5384184"/>
            <a:ext cx="3406775" cy="482600"/>
          </a:xfrm>
          <a:prstGeom prst="rect">
            <a:avLst/>
          </a:prstGeom>
          <a:noFill/>
          <a:ln cap="flat" cmpd="sng" w="9525">
            <a:solidFill>
              <a:srgbClr val="F4EBD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62850">
            <a:spAutoFit/>
          </a:bodyPr>
          <a:lstStyle/>
          <a:p>
            <a:pPr indent="0" lvl="0" marL="2635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6E664B"/>
                </a:solidFill>
                <a:latin typeface="Calibri"/>
                <a:ea typeface="Calibri"/>
                <a:cs typeface="Calibri"/>
                <a:sym typeface="Calibri"/>
              </a:rPr>
              <a:t>Equal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65" name="Google Shape;565;p46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2107692" y="5855208"/>
            <a:ext cx="679704" cy="623316"/>
          </a:xfrm>
          <a:prstGeom prst="rect">
            <a:avLst/>
          </a:prstGeom>
          <a:noFill/>
          <a:ln>
            <a:noFill/>
          </a:ln>
        </p:spPr>
      </p:pic>
      <p:sp>
        <p:nvSpPr>
          <p:cNvPr id="566" name="Google Shape;566;p46"/>
          <p:cNvSpPr txBox="1"/>
          <p:nvPr/>
        </p:nvSpPr>
        <p:spPr>
          <a:xfrm>
            <a:off x="1981200" y="5866682"/>
            <a:ext cx="1699260" cy="482600"/>
          </a:xfrm>
          <a:prstGeom prst="rect">
            <a:avLst/>
          </a:prstGeom>
          <a:noFill/>
          <a:ln cap="flat" cmpd="sng" w="9525">
            <a:solidFill>
              <a:srgbClr val="F4EBD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64125">
            <a:spAutoFit/>
          </a:bodyPr>
          <a:lstStyle/>
          <a:p>
            <a:pPr indent="0" lvl="0" marL="30099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6E664B"/>
                </a:solidFill>
                <a:latin typeface="Consolas"/>
                <a:ea typeface="Consolas"/>
                <a:cs typeface="Consolas"/>
                <a:sym typeface="Consolas"/>
              </a:rPr>
              <a:t>!=</a:t>
            </a:r>
            <a:endParaRPr sz="2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567" name="Google Shape;567;p46"/>
          <p:cNvGrpSpPr/>
          <p:nvPr/>
        </p:nvGrpSpPr>
        <p:grpSpPr>
          <a:xfrm>
            <a:off x="3768852" y="5855208"/>
            <a:ext cx="1511808" cy="623316"/>
            <a:chOff x="3768852" y="5855208"/>
            <a:chExt cx="1511808" cy="623316"/>
          </a:xfrm>
        </p:grpSpPr>
        <p:pic>
          <p:nvPicPr>
            <p:cNvPr id="568" name="Google Shape;568;p46"/>
            <p:cNvPicPr preferRelativeResize="0"/>
            <p:nvPr/>
          </p:nvPicPr>
          <p:blipFill rotWithShape="1">
            <a:blip r:embed="rId20">
              <a:alphaModFix/>
            </a:blip>
            <a:srcRect b="0" l="0" r="0" t="0"/>
            <a:stretch/>
          </p:blipFill>
          <p:spPr>
            <a:xfrm>
              <a:off x="3768852" y="5855208"/>
              <a:ext cx="867155" cy="6233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9" name="Google Shape;569;p46"/>
            <p:cNvPicPr preferRelativeResize="0"/>
            <p:nvPr/>
          </p:nvPicPr>
          <p:blipFill rotWithShape="1">
            <a:blip r:embed="rId21">
              <a:alphaModFix/>
            </a:blip>
            <a:srcRect b="0" l="0" r="0" t="0"/>
            <a:stretch/>
          </p:blipFill>
          <p:spPr>
            <a:xfrm>
              <a:off x="4264152" y="5855208"/>
              <a:ext cx="1016508" cy="62331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70" name="Google Shape;570;p46"/>
          <p:cNvSpPr txBox="1"/>
          <p:nvPr/>
        </p:nvSpPr>
        <p:spPr>
          <a:xfrm>
            <a:off x="3679952" y="5866682"/>
            <a:ext cx="3406775" cy="482600"/>
          </a:xfrm>
          <a:prstGeom prst="rect">
            <a:avLst/>
          </a:prstGeom>
          <a:noFill/>
          <a:ln cap="flat" cmpd="sng" w="9525">
            <a:solidFill>
              <a:srgbClr val="F4EBD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62850">
            <a:spAutoFit/>
          </a:bodyPr>
          <a:lstStyle/>
          <a:p>
            <a:pPr indent="0" lvl="0" marL="2635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6E664B"/>
                </a:solidFill>
                <a:latin typeface="Calibri"/>
                <a:ea typeface="Calibri"/>
                <a:cs typeface="Calibri"/>
                <a:sym typeface="Calibri"/>
              </a:rPr>
              <a:t>Not equal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1" name="Google Shape;571;p46"/>
          <p:cNvSpPr txBox="1"/>
          <p:nvPr>
            <p:ph type="title"/>
          </p:nvPr>
        </p:nvSpPr>
        <p:spPr>
          <a:xfrm>
            <a:off x="535940" y="453974"/>
            <a:ext cx="6495415" cy="726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Conditional Statement (</a:t>
            </a:r>
            <a:r>
              <a:rPr lang="en-US"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US"/>
              <a:t>)</a:t>
            </a:r>
            <a:endParaRPr/>
          </a:p>
        </p:txBody>
      </p:sp>
      <p:sp>
        <p:nvSpPr>
          <p:cNvPr id="572" name="Google Shape;572;p46"/>
          <p:cNvSpPr txBox="1"/>
          <p:nvPr/>
        </p:nvSpPr>
        <p:spPr>
          <a:xfrm rot="-5400000">
            <a:off x="8695461" y="2790317"/>
            <a:ext cx="180975" cy="1784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0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FDCB7"/>
                </a:solidFill>
                <a:latin typeface="Calibri"/>
                <a:ea typeface="Calibri"/>
                <a:cs typeface="Calibri"/>
                <a:sym typeface="Calibri"/>
              </a:rPr>
              <a:t>36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3" name="Google Shape;573;p46"/>
          <p:cNvSpPr txBox="1"/>
          <p:nvPr/>
        </p:nvSpPr>
        <p:spPr>
          <a:xfrm>
            <a:off x="838200" y="1371600"/>
            <a:ext cx="7467600" cy="1446530"/>
          </a:xfrm>
          <a:prstGeom prst="rect">
            <a:avLst/>
          </a:prstGeom>
          <a:solidFill>
            <a:srgbClr val="E9D9BD">
              <a:alpha val="14509"/>
            </a:srgbClr>
          </a:solidFill>
          <a:ln cap="flat" cmpd="sng" w="12700">
            <a:solidFill>
              <a:srgbClr val="DEC5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9825">
            <a:spAutoFit/>
          </a:bodyPr>
          <a:lstStyle/>
          <a:p>
            <a:pPr indent="0" lvl="0" marL="9144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00AFEF"/>
                </a:solidFill>
                <a:latin typeface="Consolas"/>
                <a:ea typeface="Consolas"/>
                <a:cs typeface="Consolas"/>
                <a:sym typeface="Consolas"/>
              </a:rPr>
              <a:t>unitPrice = 1.30;</a:t>
            </a:r>
            <a:endParaRPr sz="2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9144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00AFEF"/>
                </a:solidFill>
                <a:latin typeface="Consolas"/>
                <a:ea typeface="Consolas"/>
                <a:cs typeface="Consolas"/>
                <a:sym typeface="Consolas"/>
              </a:rPr>
              <a:t>if (quantity &gt; 100) {</a:t>
            </a:r>
            <a:endParaRPr sz="2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399415" marR="0" rtl="0" algn="l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00AFEF"/>
                </a:solidFill>
                <a:latin typeface="Consolas"/>
                <a:ea typeface="Consolas"/>
                <a:cs typeface="Consolas"/>
                <a:sym typeface="Consolas"/>
              </a:rPr>
              <a:t>unitPrice = 1.20;</a:t>
            </a:r>
            <a:endParaRPr sz="2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9144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00AFEF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2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mc:AlternateContent>
    <mc:Choice Requires="p14">
      <p:transition spd="slow" p14:dur="1200">
        <p14:prism dir="l"/>
      </p:transition>
    </mc:Choice>
    <mc:Fallback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8" name="Google Shape;578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0"/>
            <a:ext cx="914400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79" name="Google Shape;579;p47"/>
          <p:cNvSpPr txBox="1"/>
          <p:nvPr>
            <p:ph type="title"/>
          </p:nvPr>
        </p:nvSpPr>
        <p:spPr>
          <a:xfrm>
            <a:off x="535940" y="467690"/>
            <a:ext cx="4185920" cy="726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Switch Statement</a:t>
            </a:r>
            <a:endParaRPr/>
          </a:p>
        </p:txBody>
      </p:sp>
      <p:sp>
        <p:nvSpPr>
          <p:cNvPr id="580" name="Google Shape;580;p47"/>
          <p:cNvSpPr txBox="1"/>
          <p:nvPr/>
        </p:nvSpPr>
        <p:spPr>
          <a:xfrm>
            <a:off x="650240" y="1464310"/>
            <a:ext cx="4772660" cy="360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-228600" lvl="0" marL="241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9A47B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E2B1F"/>
                </a:solidFill>
                <a:latin typeface="Calibri"/>
                <a:ea typeface="Calibri"/>
                <a:cs typeface="Calibri"/>
                <a:sym typeface="Calibri"/>
              </a:rPr>
              <a:t>The </a:t>
            </a:r>
            <a:r>
              <a:rPr b="1" lang="en-US" sz="2200">
                <a:solidFill>
                  <a:srgbClr val="484230"/>
                </a:solidFill>
                <a:latin typeface="Consolas"/>
                <a:ea typeface="Consolas"/>
                <a:cs typeface="Consolas"/>
                <a:sym typeface="Consolas"/>
              </a:rPr>
              <a:t>switch </a:t>
            </a:r>
            <a:r>
              <a:rPr lang="en-US" sz="2200">
                <a:solidFill>
                  <a:srgbClr val="2E2B1F"/>
                </a:solidFill>
                <a:latin typeface="Calibri"/>
                <a:ea typeface="Calibri"/>
                <a:cs typeface="Calibri"/>
                <a:sym typeface="Calibri"/>
              </a:rPr>
              <a:t>statement works like in C#: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1" name="Google Shape;581;p47"/>
          <p:cNvSpPr txBox="1"/>
          <p:nvPr/>
        </p:nvSpPr>
        <p:spPr>
          <a:xfrm rot="-5400000">
            <a:off x="8695461" y="2790317"/>
            <a:ext cx="180975" cy="1784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0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FDCB7"/>
                </a:solidFill>
                <a:latin typeface="Calibri"/>
                <a:ea typeface="Calibri"/>
                <a:cs typeface="Calibri"/>
                <a:sym typeface="Calibri"/>
              </a:rPr>
              <a:t>37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82" name="Google Shape;582;p47"/>
          <p:cNvGrpSpPr/>
          <p:nvPr/>
        </p:nvGrpSpPr>
        <p:grpSpPr>
          <a:xfrm>
            <a:off x="603504" y="1860804"/>
            <a:ext cx="7854696" cy="4646675"/>
            <a:chOff x="603504" y="1860804"/>
            <a:chExt cx="7854696" cy="4646675"/>
          </a:xfrm>
        </p:grpSpPr>
        <p:sp>
          <p:nvSpPr>
            <p:cNvPr id="583" name="Google Shape;583;p47"/>
            <p:cNvSpPr/>
            <p:nvPr/>
          </p:nvSpPr>
          <p:spPr>
            <a:xfrm>
              <a:off x="685800" y="1905025"/>
              <a:ext cx="7772400" cy="4493895"/>
            </a:xfrm>
            <a:custGeom>
              <a:rect b="b" l="l" r="r" t="t"/>
              <a:pathLst>
                <a:path extrusionOk="0" h="4493895" w="7772400">
                  <a:moveTo>
                    <a:pt x="7772400" y="0"/>
                  </a:moveTo>
                  <a:lnTo>
                    <a:pt x="0" y="0"/>
                  </a:lnTo>
                  <a:lnTo>
                    <a:pt x="0" y="4493514"/>
                  </a:lnTo>
                  <a:lnTo>
                    <a:pt x="7772400" y="4493514"/>
                  </a:lnTo>
                  <a:lnTo>
                    <a:pt x="7772400" y="0"/>
                  </a:lnTo>
                  <a:close/>
                </a:path>
              </a:pathLst>
            </a:custGeom>
            <a:solidFill>
              <a:srgbClr val="E9D9BD">
                <a:alpha val="14509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4" name="Google Shape;584;p47"/>
            <p:cNvSpPr/>
            <p:nvPr/>
          </p:nvSpPr>
          <p:spPr>
            <a:xfrm>
              <a:off x="685800" y="1905025"/>
              <a:ext cx="7772400" cy="4493895"/>
            </a:xfrm>
            <a:custGeom>
              <a:rect b="b" l="l" r="r" t="t"/>
              <a:pathLst>
                <a:path extrusionOk="0" h="4493895" w="7772400">
                  <a:moveTo>
                    <a:pt x="0" y="4493514"/>
                  </a:moveTo>
                  <a:lnTo>
                    <a:pt x="7772400" y="4493514"/>
                  </a:lnTo>
                  <a:lnTo>
                    <a:pt x="7772400" y="0"/>
                  </a:lnTo>
                  <a:lnTo>
                    <a:pt x="0" y="0"/>
                  </a:lnTo>
                  <a:lnTo>
                    <a:pt x="0" y="4493514"/>
                  </a:lnTo>
                  <a:close/>
                </a:path>
              </a:pathLst>
            </a:custGeom>
            <a:noFill/>
            <a:ln cap="flat" cmpd="sng" w="12700">
              <a:solidFill>
                <a:srgbClr val="DEC59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585" name="Google Shape;585;p4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03504" y="1860804"/>
              <a:ext cx="3296412" cy="6233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6" name="Google Shape;586;p4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911352" y="2196084"/>
              <a:ext cx="1603248" cy="6233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7" name="Google Shape;587;p47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219200" y="2531364"/>
              <a:ext cx="2680716" cy="6233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8" name="Google Shape;588;p47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219200" y="2866644"/>
              <a:ext cx="1295400" cy="6233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9" name="Google Shape;589;p47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911352" y="3201924"/>
              <a:ext cx="1757172" cy="6233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0" name="Google Shape;590;p47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1219200" y="3537204"/>
              <a:ext cx="3450336" cy="6233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1" name="Google Shape;591;p47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1219200" y="3872483"/>
              <a:ext cx="1295400" cy="6233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2" name="Google Shape;592;p47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911352" y="4207764"/>
              <a:ext cx="1911096" cy="6233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3" name="Google Shape;593;p47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1219200" y="4543044"/>
              <a:ext cx="2680716" cy="6233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4" name="Google Shape;594;p47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1219200" y="4878324"/>
              <a:ext cx="1295400" cy="6233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5" name="Google Shape;595;p47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911352" y="5213604"/>
              <a:ext cx="1603248" cy="6233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6" name="Google Shape;596;p47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1219200" y="5548883"/>
              <a:ext cx="5451348" cy="6233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7" name="Google Shape;597;p47"/>
            <p:cNvPicPr preferRelativeResize="0"/>
            <p:nvPr/>
          </p:nvPicPr>
          <p:blipFill rotWithShape="1">
            <a:blip r:embed="rId15">
              <a:alphaModFix/>
            </a:blip>
            <a:srcRect b="0" l="0" r="0" t="0"/>
            <a:stretch/>
          </p:blipFill>
          <p:spPr>
            <a:xfrm>
              <a:off x="603504" y="5884163"/>
              <a:ext cx="525780" cy="62331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98" name="Google Shape;598;p47"/>
          <p:cNvSpPr txBox="1"/>
          <p:nvPr/>
        </p:nvSpPr>
        <p:spPr>
          <a:xfrm>
            <a:off x="764540" y="1923033"/>
            <a:ext cx="3726815" cy="37141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-308610" lvl="0" marL="320675" marR="77597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00AFEF"/>
                </a:solidFill>
                <a:latin typeface="Consolas"/>
                <a:ea typeface="Consolas"/>
                <a:cs typeface="Consolas"/>
                <a:sym typeface="Consolas"/>
              </a:rPr>
              <a:t>switch (variable) {  case 1:</a:t>
            </a:r>
            <a:endParaRPr sz="2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628650" marR="77660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00AFEF"/>
                </a:solidFill>
                <a:latin typeface="Consolas"/>
                <a:ea typeface="Consolas"/>
                <a:cs typeface="Consolas"/>
                <a:sym typeface="Consolas"/>
              </a:rPr>
              <a:t>// do something  break;</a:t>
            </a:r>
            <a:endParaRPr sz="2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320675" marR="0" rtl="0" algn="l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00AFEF"/>
                </a:solidFill>
                <a:latin typeface="Consolas"/>
                <a:ea typeface="Consolas"/>
                <a:cs typeface="Consolas"/>
                <a:sym typeface="Consolas"/>
              </a:rPr>
              <a:t>case 'a':</a:t>
            </a:r>
            <a:endParaRPr sz="2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6286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00AFEF"/>
                </a:solidFill>
                <a:latin typeface="Consolas"/>
                <a:ea typeface="Consolas"/>
                <a:cs typeface="Consolas"/>
                <a:sym typeface="Consolas"/>
              </a:rPr>
              <a:t>// do something else</a:t>
            </a:r>
            <a:endParaRPr sz="2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307340" lvl="0" marL="320675" marR="185547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00AFEF"/>
                </a:solidFill>
                <a:latin typeface="Consolas"/>
                <a:ea typeface="Consolas"/>
                <a:cs typeface="Consolas"/>
                <a:sym typeface="Consolas"/>
              </a:rPr>
              <a:t>break;  case 3.14:</a:t>
            </a:r>
            <a:endParaRPr sz="2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628650" marR="77597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00AFEF"/>
                </a:solidFill>
                <a:latin typeface="Consolas"/>
                <a:ea typeface="Consolas"/>
                <a:cs typeface="Consolas"/>
                <a:sym typeface="Consolas"/>
              </a:rPr>
              <a:t>// another code  break;</a:t>
            </a:r>
            <a:endParaRPr sz="2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32067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00AFEF"/>
                </a:solidFill>
                <a:latin typeface="Consolas"/>
                <a:ea typeface="Consolas"/>
                <a:cs typeface="Consolas"/>
                <a:sym typeface="Consolas"/>
              </a:rPr>
              <a:t>default:</a:t>
            </a:r>
            <a:endParaRPr sz="2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99" name="Google Shape;599;p47"/>
          <p:cNvSpPr txBox="1"/>
          <p:nvPr/>
        </p:nvSpPr>
        <p:spPr>
          <a:xfrm>
            <a:off x="764540" y="5612079"/>
            <a:ext cx="5732145" cy="695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6286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00AFEF"/>
                </a:solidFill>
                <a:latin typeface="Consolas"/>
                <a:ea typeface="Consolas"/>
                <a:cs typeface="Consolas"/>
                <a:sym typeface="Consolas"/>
              </a:rPr>
              <a:t>// something completely different</a:t>
            </a:r>
            <a:endParaRPr sz="2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00AFEF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2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600" name="Google Shape;600;p47"/>
          <p:cNvGrpSpPr/>
          <p:nvPr/>
        </p:nvGrpSpPr>
        <p:grpSpPr>
          <a:xfrm>
            <a:off x="4407408" y="1836420"/>
            <a:ext cx="3957828" cy="789431"/>
            <a:chOff x="4407408" y="1836420"/>
            <a:chExt cx="3957828" cy="789431"/>
          </a:xfrm>
        </p:grpSpPr>
        <p:pic>
          <p:nvPicPr>
            <p:cNvPr id="601" name="Google Shape;601;p47"/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>
              <a:off x="4407408" y="1836420"/>
              <a:ext cx="1420367" cy="7894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2" name="Google Shape;602;p47"/>
            <p:cNvPicPr preferRelativeResize="0"/>
            <p:nvPr/>
          </p:nvPicPr>
          <p:blipFill rotWithShape="1">
            <a:blip r:embed="rId17">
              <a:alphaModFix/>
            </a:blip>
            <a:srcRect b="0" l="0" r="0" t="0"/>
            <a:stretch/>
          </p:blipFill>
          <p:spPr>
            <a:xfrm>
              <a:off x="5358384" y="1836420"/>
              <a:ext cx="577596" cy="7894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3" name="Google Shape;603;p47"/>
            <p:cNvPicPr preferRelativeResize="0"/>
            <p:nvPr/>
          </p:nvPicPr>
          <p:blipFill rotWithShape="1">
            <a:blip r:embed="rId18">
              <a:alphaModFix/>
            </a:blip>
            <a:srcRect b="0" l="0" r="0" t="0"/>
            <a:stretch/>
          </p:blipFill>
          <p:spPr>
            <a:xfrm>
              <a:off x="5466588" y="1836420"/>
              <a:ext cx="2898648" cy="78943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04" name="Google Shape;604;p47"/>
          <p:cNvSpPr txBox="1"/>
          <p:nvPr/>
        </p:nvSpPr>
        <p:spPr>
          <a:xfrm>
            <a:off x="4616322" y="1915490"/>
            <a:ext cx="3518535" cy="452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2E2B1F"/>
                </a:solidFill>
                <a:latin typeface="Calibri"/>
                <a:ea typeface="Calibri"/>
                <a:cs typeface="Calibri"/>
                <a:sym typeface="Calibri"/>
              </a:rPr>
              <a:t>switch-statements.html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1200">
        <p14:prism dir="l"/>
      </p:transition>
    </mc:Choice>
    <mc:Fallback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9" name="Google Shape;609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0"/>
            <a:ext cx="914400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10" name="Google Shape;610;p48"/>
          <p:cNvSpPr txBox="1"/>
          <p:nvPr>
            <p:ph type="title"/>
          </p:nvPr>
        </p:nvSpPr>
        <p:spPr>
          <a:xfrm>
            <a:off x="535940" y="0"/>
            <a:ext cx="4956175" cy="726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Switch case Example</a:t>
            </a:r>
            <a:endParaRPr/>
          </a:p>
        </p:txBody>
      </p:sp>
      <p:pic>
        <p:nvPicPr>
          <p:cNvPr id="611" name="Google Shape;611;p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93458" y="640236"/>
            <a:ext cx="6324600" cy="60197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200">
        <p14:prism dir="l"/>
      </p:transition>
    </mc:Choice>
    <mc:Fallback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6" name="Google Shape;616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0"/>
            <a:ext cx="9144001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7" name="Google Shape;617;p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97936" y="915837"/>
            <a:ext cx="1993392" cy="2604516"/>
          </a:xfrm>
          <a:prstGeom prst="rect">
            <a:avLst/>
          </a:prstGeom>
          <a:noFill/>
          <a:ln>
            <a:noFill/>
          </a:ln>
        </p:spPr>
      </p:pic>
      <p:sp>
        <p:nvSpPr>
          <p:cNvPr id="618" name="Google Shape;618;p49"/>
          <p:cNvSpPr txBox="1"/>
          <p:nvPr>
            <p:ph type="title"/>
          </p:nvPr>
        </p:nvSpPr>
        <p:spPr>
          <a:xfrm>
            <a:off x="535940" y="-92456"/>
            <a:ext cx="1485265" cy="726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Loops</a:t>
            </a:r>
            <a:endParaRPr/>
          </a:p>
        </p:txBody>
      </p:sp>
      <p:sp>
        <p:nvSpPr>
          <p:cNvPr id="619" name="Google Shape;619;p49"/>
          <p:cNvSpPr txBox="1"/>
          <p:nvPr/>
        </p:nvSpPr>
        <p:spPr>
          <a:xfrm>
            <a:off x="535940" y="547878"/>
            <a:ext cx="3633470" cy="20612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3650">
            <a:spAutoFit/>
          </a:bodyPr>
          <a:lstStyle/>
          <a:p>
            <a:pPr indent="-342900" lvl="0" marL="355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9A47B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E2B1F"/>
                </a:solidFill>
                <a:latin typeface="Calibri"/>
                <a:ea typeface="Calibri"/>
                <a:cs typeface="Calibri"/>
                <a:sym typeface="Calibri"/>
              </a:rPr>
              <a:t>Like in C#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3535" lvl="1" marL="995680" marR="0" rtl="0" algn="l">
              <a:lnSpc>
                <a:spcPct val="100000"/>
              </a:lnSpc>
              <a:spcBef>
                <a:spcPts val="670"/>
              </a:spcBef>
              <a:spcAft>
                <a:spcPts val="0"/>
              </a:spcAft>
              <a:buClr>
                <a:srgbClr val="2E2B1F"/>
              </a:buClr>
              <a:buSzPts val="3000"/>
              <a:buFont typeface="Arial"/>
              <a:buChar char="•"/>
            </a:pPr>
            <a:r>
              <a:rPr b="0" i="0" lang="en-US" sz="3000" u="none" cap="none" strike="noStrike">
                <a:solidFill>
                  <a:srgbClr val="484230"/>
                </a:solidFill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b="0" i="0" lang="en-US" sz="3000" u="none" cap="none" strike="noStrike">
                <a:solidFill>
                  <a:srgbClr val="484230"/>
                </a:solidFill>
                <a:latin typeface="Calibri"/>
                <a:ea typeface="Calibri"/>
                <a:cs typeface="Calibri"/>
                <a:sym typeface="Calibri"/>
              </a:rPr>
              <a:t>loop</a:t>
            </a:r>
            <a:endParaRPr b="0" i="0" sz="3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3535" lvl="1" marL="99568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2E2B1F"/>
              </a:buClr>
              <a:buSzPts val="3000"/>
              <a:buFont typeface="Arial"/>
              <a:buChar char="•"/>
            </a:pPr>
            <a:r>
              <a:rPr b="0" i="0" lang="en-US" sz="3000" u="none" cap="none" strike="noStrike">
                <a:solidFill>
                  <a:srgbClr val="484230"/>
                </a:solidFill>
                <a:latin typeface="Consolas"/>
                <a:ea typeface="Consolas"/>
                <a:cs typeface="Consolas"/>
                <a:sym typeface="Consolas"/>
              </a:rPr>
              <a:t>while </a:t>
            </a:r>
            <a:r>
              <a:rPr b="0" i="0" lang="en-US" sz="3000" u="none" cap="none" strike="noStrike">
                <a:solidFill>
                  <a:srgbClr val="484230"/>
                </a:solidFill>
                <a:latin typeface="Calibri"/>
                <a:ea typeface="Calibri"/>
                <a:cs typeface="Calibri"/>
                <a:sym typeface="Calibri"/>
              </a:rPr>
              <a:t>loop</a:t>
            </a:r>
            <a:endParaRPr b="0" i="0" sz="3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3535" lvl="1" marL="99568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2E2B1F"/>
              </a:buClr>
              <a:buSzPts val="3000"/>
              <a:buFont typeface="Arial"/>
              <a:buChar char="•"/>
            </a:pPr>
            <a:r>
              <a:rPr b="0" i="0" lang="en-US" sz="3000" u="none" cap="none" strike="noStrike">
                <a:solidFill>
                  <a:srgbClr val="484230"/>
                </a:solidFill>
                <a:latin typeface="Consolas"/>
                <a:ea typeface="Consolas"/>
                <a:cs typeface="Consolas"/>
                <a:sym typeface="Consolas"/>
              </a:rPr>
              <a:t>do … while </a:t>
            </a:r>
            <a:r>
              <a:rPr b="0" i="0" lang="en-US" sz="3000" u="none" cap="none" strike="noStrike">
                <a:solidFill>
                  <a:srgbClr val="484230"/>
                </a:solidFill>
                <a:latin typeface="Calibri"/>
                <a:ea typeface="Calibri"/>
                <a:cs typeface="Calibri"/>
                <a:sym typeface="Calibri"/>
              </a:rPr>
              <a:t>loop</a:t>
            </a:r>
            <a:endParaRPr b="0" i="0" sz="3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0" name="Google Shape;620;p49"/>
          <p:cNvSpPr txBox="1"/>
          <p:nvPr/>
        </p:nvSpPr>
        <p:spPr>
          <a:xfrm rot="-5400000">
            <a:off x="8695461" y="2790317"/>
            <a:ext cx="180975" cy="1784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0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FDCB7"/>
                </a:solidFill>
                <a:latin typeface="Calibri"/>
                <a:ea typeface="Calibri"/>
                <a:cs typeface="Calibri"/>
                <a:sym typeface="Calibri"/>
              </a:rPr>
              <a:t>39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21" name="Google Shape;621;p49"/>
          <p:cNvGrpSpPr/>
          <p:nvPr/>
        </p:nvGrpSpPr>
        <p:grpSpPr>
          <a:xfrm>
            <a:off x="266428" y="2775375"/>
            <a:ext cx="7702296" cy="3279646"/>
            <a:chOff x="679704" y="3578352"/>
            <a:chExt cx="7702296" cy="3279646"/>
          </a:xfrm>
        </p:grpSpPr>
        <p:sp>
          <p:nvSpPr>
            <p:cNvPr id="622" name="Google Shape;622;p49"/>
            <p:cNvSpPr/>
            <p:nvPr/>
          </p:nvSpPr>
          <p:spPr>
            <a:xfrm>
              <a:off x="762000" y="3623090"/>
              <a:ext cx="7620000" cy="3139440"/>
            </a:xfrm>
            <a:custGeom>
              <a:rect b="b" l="l" r="r" t="t"/>
              <a:pathLst>
                <a:path extrusionOk="0" h="3139440" w="7620000">
                  <a:moveTo>
                    <a:pt x="7620000" y="0"/>
                  </a:moveTo>
                  <a:lnTo>
                    <a:pt x="0" y="0"/>
                  </a:lnTo>
                  <a:lnTo>
                    <a:pt x="0" y="3139313"/>
                  </a:lnTo>
                  <a:lnTo>
                    <a:pt x="7620000" y="3139313"/>
                  </a:lnTo>
                  <a:lnTo>
                    <a:pt x="7620000" y="0"/>
                  </a:lnTo>
                  <a:close/>
                </a:path>
              </a:pathLst>
            </a:custGeom>
            <a:solidFill>
              <a:srgbClr val="E9D9BD">
                <a:alpha val="14509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3" name="Google Shape;623;p49"/>
            <p:cNvSpPr/>
            <p:nvPr/>
          </p:nvSpPr>
          <p:spPr>
            <a:xfrm>
              <a:off x="762000" y="3623090"/>
              <a:ext cx="7620000" cy="3139440"/>
            </a:xfrm>
            <a:custGeom>
              <a:rect b="b" l="l" r="r" t="t"/>
              <a:pathLst>
                <a:path extrusionOk="0" h="3139440" w="7620000">
                  <a:moveTo>
                    <a:pt x="0" y="3139313"/>
                  </a:moveTo>
                  <a:lnTo>
                    <a:pt x="7620000" y="3139313"/>
                  </a:lnTo>
                  <a:lnTo>
                    <a:pt x="7620000" y="0"/>
                  </a:lnTo>
                  <a:lnTo>
                    <a:pt x="0" y="0"/>
                  </a:lnTo>
                  <a:lnTo>
                    <a:pt x="0" y="3139313"/>
                  </a:lnTo>
                  <a:close/>
                </a:path>
              </a:pathLst>
            </a:custGeom>
            <a:noFill/>
            <a:ln cap="flat" cmpd="sng" w="12675">
              <a:solidFill>
                <a:srgbClr val="DEC59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624" name="Google Shape;624;p4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79704" y="3578352"/>
              <a:ext cx="2218944" cy="6233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5" name="Google Shape;625;p49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679704" y="3913632"/>
              <a:ext cx="5605272" cy="6233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6" name="Google Shape;626;p49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5913119" y="3913632"/>
              <a:ext cx="833627" cy="6233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7" name="Google Shape;627;p49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679704" y="4248912"/>
              <a:ext cx="525780" cy="6233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8" name="Google Shape;628;p49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987552" y="4584192"/>
              <a:ext cx="2372868" cy="6233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9" name="Google Shape;629;p49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2988564" y="4584192"/>
              <a:ext cx="679703" cy="6233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30" name="Google Shape;630;p49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679704" y="4919472"/>
              <a:ext cx="525780" cy="6233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31" name="Google Shape;631;p49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679704" y="5254752"/>
              <a:ext cx="3450336" cy="6233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32" name="Google Shape;632;p49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679704" y="5590032"/>
              <a:ext cx="525780" cy="6233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33" name="Google Shape;633;p49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987552" y="5925312"/>
              <a:ext cx="2680716" cy="6233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34" name="Google Shape;634;p49"/>
            <p:cNvPicPr preferRelativeResize="0"/>
            <p:nvPr/>
          </p:nvPicPr>
          <p:blipFill rotWithShape="1">
            <a:blip r:embed="rId15">
              <a:alphaModFix/>
            </a:blip>
            <a:srcRect b="0" l="0" r="0" t="0"/>
            <a:stretch/>
          </p:blipFill>
          <p:spPr>
            <a:xfrm>
              <a:off x="3296411" y="5925312"/>
              <a:ext cx="679703" cy="6233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35" name="Google Shape;635;p49"/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>
              <a:off x="679704" y="6260590"/>
              <a:ext cx="525780" cy="59740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36" name="Google Shape;636;p49"/>
          <p:cNvSpPr txBox="1"/>
          <p:nvPr/>
        </p:nvSpPr>
        <p:spPr>
          <a:xfrm>
            <a:off x="441689" y="2853385"/>
            <a:ext cx="5722620" cy="3042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00AFEF"/>
                </a:solidFill>
                <a:latin typeface="Consolas"/>
                <a:ea typeface="Consolas"/>
                <a:cs typeface="Consolas"/>
                <a:sym typeface="Consolas"/>
              </a:rPr>
              <a:t>var counter;</a:t>
            </a:r>
            <a:endParaRPr sz="2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00AFEF"/>
                </a:solidFill>
                <a:latin typeface="Consolas"/>
                <a:ea typeface="Consolas"/>
                <a:cs typeface="Consolas"/>
                <a:sym typeface="Consolas"/>
              </a:rPr>
              <a:t>for (counter=0; counter&lt;4; counter++)</a:t>
            </a:r>
            <a:endParaRPr sz="2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00AFEF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2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32067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00AFEF"/>
                </a:solidFill>
                <a:latin typeface="Consolas"/>
                <a:ea typeface="Consolas"/>
                <a:cs typeface="Consolas"/>
                <a:sym typeface="Consolas"/>
              </a:rPr>
              <a:t>alert(counter);</a:t>
            </a:r>
            <a:endParaRPr sz="2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00AFEF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2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00AFEF"/>
                </a:solidFill>
                <a:latin typeface="Consolas"/>
                <a:ea typeface="Consolas"/>
                <a:cs typeface="Consolas"/>
                <a:sym typeface="Consolas"/>
              </a:rPr>
              <a:t>while (counter &lt; 5)</a:t>
            </a:r>
            <a:endParaRPr sz="2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00AFEF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2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32067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00AFEF"/>
                </a:solidFill>
                <a:latin typeface="Consolas"/>
                <a:ea typeface="Consolas"/>
                <a:cs typeface="Consolas"/>
                <a:sym typeface="Consolas"/>
              </a:rPr>
              <a:t>alert(++counter);</a:t>
            </a:r>
            <a:endParaRPr sz="2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00AFEF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2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37" name="Google Shape;637;p49"/>
          <p:cNvSpPr txBox="1"/>
          <p:nvPr/>
        </p:nvSpPr>
        <p:spPr>
          <a:xfrm>
            <a:off x="6246605" y="5648078"/>
            <a:ext cx="1605915" cy="452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2E2B1F"/>
                </a:solidFill>
                <a:latin typeface="Calibri"/>
                <a:ea typeface="Calibri"/>
                <a:cs typeface="Calibri"/>
                <a:sym typeface="Calibri"/>
              </a:rPr>
              <a:t>loops.html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38" name="Google Shape;638;p49"/>
          <p:cNvGrpSpPr/>
          <p:nvPr/>
        </p:nvGrpSpPr>
        <p:grpSpPr>
          <a:xfrm>
            <a:off x="4571999" y="430884"/>
            <a:ext cx="2119883" cy="2414016"/>
            <a:chOff x="4570476" y="608076"/>
            <a:chExt cx="2119883" cy="2414016"/>
          </a:xfrm>
        </p:grpSpPr>
        <p:pic>
          <p:nvPicPr>
            <p:cNvPr id="639" name="Google Shape;639;p49"/>
            <p:cNvPicPr preferRelativeResize="0"/>
            <p:nvPr/>
          </p:nvPicPr>
          <p:blipFill rotWithShape="1">
            <a:blip r:embed="rId17">
              <a:alphaModFix/>
            </a:blip>
            <a:srcRect b="0" l="0" r="0" t="0"/>
            <a:stretch/>
          </p:blipFill>
          <p:spPr>
            <a:xfrm>
              <a:off x="4596384" y="633984"/>
              <a:ext cx="2093975" cy="238810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0" name="Google Shape;640;p49"/>
            <p:cNvPicPr preferRelativeResize="0"/>
            <p:nvPr/>
          </p:nvPicPr>
          <p:blipFill rotWithShape="1">
            <a:blip r:embed="rId18">
              <a:alphaModFix/>
            </a:blip>
            <a:srcRect b="0" l="0" r="0" t="0"/>
            <a:stretch/>
          </p:blipFill>
          <p:spPr>
            <a:xfrm>
              <a:off x="4570476" y="608076"/>
              <a:ext cx="2093976" cy="238963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mc:AlternateContent>
    <mc:Choice Requires="p14">
      <p:transition spd="slow" p14:dur="1200">
        <p14:prism dir="l"/>
      </p:transition>
    </mc:Choice>
    <mc:Fallback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" name="Google Shape;645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0"/>
            <a:ext cx="914400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46" name="Google Shape;646;p50"/>
          <p:cNvSpPr txBox="1"/>
          <p:nvPr>
            <p:ph type="title"/>
          </p:nvPr>
        </p:nvSpPr>
        <p:spPr>
          <a:xfrm>
            <a:off x="535940" y="467690"/>
            <a:ext cx="4855210" cy="726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While-loop Example</a:t>
            </a:r>
            <a:endParaRPr/>
          </a:p>
        </p:txBody>
      </p:sp>
      <p:sp>
        <p:nvSpPr>
          <p:cNvPr id="647" name="Google Shape;647;p50"/>
          <p:cNvSpPr txBox="1"/>
          <p:nvPr/>
        </p:nvSpPr>
        <p:spPr>
          <a:xfrm>
            <a:off x="650240" y="1548663"/>
            <a:ext cx="6701155" cy="47212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0000">
            <a:spAutoFit/>
          </a:bodyPr>
          <a:lstStyle/>
          <a:p>
            <a:pPr indent="-228600" lvl="0" marL="241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9A47B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E2B1F"/>
                </a:solidFill>
                <a:latin typeface="Calibri"/>
                <a:ea typeface="Calibri"/>
                <a:cs typeface="Calibri"/>
                <a:sym typeface="Calibri"/>
              </a:rPr>
              <a:t>&lt;html&gt;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241300" marR="0" rtl="0" algn="l">
              <a:lnSpc>
                <a:spcPct val="100000"/>
              </a:lnSpc>
              <a:spcBef>
                <a:spcPts val="530"/>
              </a:spcBef>
              <a:spcAft>
                <a:spcPts val="0"/>
              </a:spcAft>
              <a:buClr>
                <a:srgbClr val="A9A47B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E2B1F"/>
                </a:solidFill>
                <a:latin typeface="Calibri"/>
                <a:ea typeface="Calibri"/>
                <a:cs typeface="Calibri"/>
                <a:sym typeface="Calibri"/>
              </a:rPr>
              <a:t>&lt;body&gt;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241300" marR="0" rtl="0" algn="l">
              <a:lnSpc>
                <a:spcPct val="100000"/>
              </a:lnSpc>
              <a:spcBef>
                <a:spcPts val="530"/>
              </a:spcBef>
              <a:spcAft>
                <a:spcPts val="0"/>
              </a:spcAft>
              <a:buClr>
                <a:srgbClr val="A9A47B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E2B1F"/>
                </a:solidFill>
                <a:latin typeface="Calibri"/>
                <a:ea typeface="Calibri"/>
                <a:cs typeface="Calibri"/>
                <a:sym typeface="Calibri"/>
              </a:rPr>
              <a:t>&lt;script type="text/javascript"&gt;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241300" marR="0" rtl="0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rgbClr val="A9A47B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E2B1F"/>
                </a:solidFill>
                <a:latin typeface="Calibri"/>
                <a:ea typeface="Calibri"/>
                <a:cs typeface="Calibri"/>
                <a:sym typeface="Calibri"/>
              </a:rPr>
              <a:t>&lt;!-- var count = 0;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241300" marR="0" rtl="0" algn="l">
              <a:lnSpc>
                <a:spcPct val="100000"/>
              </a:lnSpc>
              <a:spcBef>
                <a:spcPts val="530"/>
              </a:spcBef>
              <a:spcAft>
                <a:spcPts val="0"/>
              </a:spcAft>
              <a:buClr>
                <a:srgbClr val="A9A47B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E2B1F"/>
                </a:solidFill>
                <a:latin typeface="Calibri"/>
                <a:ea typeface="Calibri"/>
                <a:cs typeface="Calibri"/>
                <a:sym typeface="Calibri"/>
              </a:rPr>
              <a:t>document.write("Starting Loop ");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3369" lvl="0" marL="305435" marR="0" rtl="0" algn="l">
              <a:lnSpc>
                <a:spcPct val="100000"/>
              </a:lnSpc>
              <a:spcBef>
                <a:spcPts val="530"/>
              </a:spcBef>
              <a:spcAft>
                <a:spcPts val="0"/>
              </a:spcAft>
              <a:buClr>
                <a:srgbClr val="A9A47B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E2B1F"/>
                </a:solidFill>
                <a:latin typeface="Calibri"/>
                <a:ea typeface="Calibri"/>
                <a:cs typeface="Calibri"/>
                <a:sym typeface="Calibri"/>
              </a:rPr>
              <a:t>while (count &lt; 10){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241300" marR="269240" rtl="0" algn="l">
              <a:lnSpc>
                <a:spcPct val="100000"/>
              </a:lnSpc>
              <a:spcBef>
                <a:spcPts val="530"/>
              </a:spcBef>
              <a:spcAft>
                <a:spcPts val="0"/>
              </a:spcAft>
              <a:buClr>
                <a:srgbClr val="A9A47B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E2B1F"/>
                </a:solidFill>
                <a:latin typeface="Calibri"/>
                <a:ea typeface="Calibri"/>
                <a:cs typeface="Calibri"/>
                <a:sym typeface="Calibri"/>
              </a:rPr>
              <a:t>document.write("Current Count : " + count + "&lt;br /&gt;");  count++; }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241300" marR="0" rtl="0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rgbClr val="A9A47B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E2B1F"/>
                </a:solidFill>
                <a:latin typeface="Calibri"/>
                <a:ea typeface="Calibri"/>
                <a:cs typeface="Calibri"/>
                <a:sym typeface="Calibri"/>
              </a:rPr>
              <a:t>document.write("Loop stopped!");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241300" marR="0" rtl="0" algn="l">
              <a:lnSpc>
                <a:spcPct val="100000"/>
              </a:lnSpc>
              <a:spcBef>
                <a:spcPts val="530"/>
              </a:spcBef>
              <a:spcAft>
                <a:spcPts val="0"/>
              </a:spcAft>
              <a:buClr>
                <a:srgbClr val="A9A47B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E2B1F"/>
                </a:solidFill>
                <a:latin typeface="Calibri"/>
                <a:ea typeface="Calibri"/>
                <a:cs typeface="Calibri"/>
                <a:sym typeface="Calibri"/>
              </a:rPr>
              <a:t>//--&gt; &lt;/script&gt;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3369" lvl="0" marL="305435" marR="0" rtl="0" algn="l">
              <a:lnSpc>
                <a:spcPct val="100000"/>
              </a:lnSpc>
              <a:spcBef>
                <a:spcPts val="530"/>
              </a:spcBef>
              <a:spcAft>
                <a:spcPts val="0"/>
              </a:spcAft>
              <a:buClr>
                <a:srgbClr val="A9A47B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E2B1F"/>
                </a:solidFill>
                <a:latin typeface="Calibri"/>
                <a:ea typeface="Calibri"/>
                <a:cs typeface="Calibri"/>
                <a:sym typeface="Calibri"/>
              </a:rPr>
              <a:t>&lt;p&gt;Set the variable to different value and then try...&lt;/p&gt;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241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2E2B1F"/>
                </a:solidFill>
                <a:latin typeface="Calibri"/>
                <a:ea typeface="Calibri"/>
                <a:cs typeface="Calibri"/>
                <a:sym typeface="Calibri"/>
              </a:rPr>
              <a:t>&lt;/body&gt; &lt;/html&gt;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1200">
        <p14:prism dir="l"/>
      </p:transition>
    </mc:Choice>
    <mc:Fallback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2" name="Google Shape;652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2859"/>
            <a:ext cx="914400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53" name="Google Shape;653;p51"/>
          <p:cNvSpPr txBox="1"/>
          <p:nvPr>
            <p:ph type="title"/>
          </p:nvPr>
        </p:nvSpPr>
        <p:spPr>
          <a:xfrm>
            <a:off x="535940" y="467690"/>
            <a:ext cx="2384425" cy="726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Functions</a:t>
            </a:r>
            <a:endParaRPr/>
          </a:p>
        </p:txBody>
      </p:sp>
      <p:sp>
        <p:nvSpPr>
          <p:cNvPr id="654" name="Google Shape;654;p51"/>
          <p:cNvSpPr txBox="1"/>
          <p:nvPr/>
        </p:nvSpPr>
        <p:spPr>
          <a:xfrm>
            <a:off x="650240" y="1548663"/>
            <a:ext cx="4977130" cy="8312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0000">
            <a:spAutoFit/>
          </a:bodyPr>
          <a:lstStyle/>
          <a:p>
            <a:pPr indent="-228600" lvl="0" marL="241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9A47B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E2B1F"/>
                </a:solidFill>
                <a:latin typeface="Calibri"/>
                <a:ea typeface="Calibri"/>
                <a:cs typeface="Calibri"/>
                <a:sym typeface="Calibri"/>
              </a:rPr>
              <a:t>Code structure – splitting code into parts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241300" marR="0" rtl="0" algn="l">
              <a:lnSpc>
                <a:spcPct val="100000"/>
              </a:lnSpc>
              <a:spcBef>
                <a:spcPts val="530"/>
              </a:spcBef>
              <a:spcAft>
                <a:spcPts val="0"/>
              </a:spcAft>
              <a:buClr>
                <a:srgbClr val="A9A47B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E2B1F"/>
                </a:solidFill>
                <a:latin typeface="Calibri"/>
                <a:ea typeface="Calibri"/>
                <a:cs typeface="Calibri"/>
                <a:sym typeface="Calibri"/>
              </a:rPr>
              <a:t>Data comes in, processed, result returned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5" name="Google Shape;655;p51"/>
          <p:cNvSpPr txBox="1"/>
          <p:nvPr/>
        </p:nvSpPr>
        <p:spPr>
          <a:xfrm rot="-5400000">
            <a:off x="8695461" y="2790317"/>
            <a:ext cx="180975" cy="1784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0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FDCB7"/>
                </a:solidFill>
                <a:latin typeface="Calibri"/>
                <a:ea typeface="Calibri"/>
                <a:cs typeface="Calibri"/>
                <a:sym typeface="Calibri"/>
              </a:rPr>
              <a:t>41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56" name="Google Shape;656;p51"/>
          <p:cNvGrpSpPr/>
          <p:nvPr/>
        </p:nvGrpSpPr>
        <p:grpSpPr>
          <a:xfrm>
            <a:off x="755904" y="3116579"/>
            <a:ext cx="4284726" cy="2299716"/>
            <a:chOff x="755904" y="3116579"/>
            <a:chExt cx="4284726" cy="2299716"/>
          </a:xfrm>
        </p:grpSpPr>
        <p:sp>
          <p:nvSpPr>
            <p:cNvPr id="657" name="Google Shape;657;p51"/>
            <p:cNvSpPr/>
            <p:nvPr/>
          </p:nvSpPr>
          <p:spPr>
            <a:xfrm>
              <a:off x="838200" y="3160775"/>
              <a:ext cx="4202430" cy="2124075"/>
            </a:xfrm>
            <a:custGeom>
              <a:rect b="b" l="l" r="r" t="t"/>
              <a:pathLst>
                <a:path extrusionOk="0" h="2124075" w="4202430">
                  <a:moveTo>
                    <a:pt x="4202049" y="0"/>
                  </a:moveTo>
                  <a:lnTo>
                    <a:pt x="0" y="0"/>
                  </a:lnTo>
                  <a:lnTo>
                    <a:pt x="0" y="2123694"/>
                  </a:lnTo>
                  <a:lnTo>
                    <a:pt x="4202049" y="2123694"/>
                  </a:lnTo>
                  <a:lnTo>
                    <a:pt x="4202049" y="0"/>
                  </a:lnTo>
                  <a:close/>
                </a:path>
              </a:pathLst>
            </a:custGeom>
            <a:solidFill>
              <a:srgbClr val="E9D9BD">
                <a:alpha val="14509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8" name="Google Shape;658;p51"/>
            <p:cNvSpPr/>
            <p:nvPr/>
          </p:nvSpPr>
          <p:spPr>
            <a:xfrm>
              <a:off x="838200" y="3160775"/>
              <a:ext cx="4202430" cy="2124075"/>
            </a:xfrm>
            <a:custGeom>
              <a:rect b="b" l="l" r="r" t="t"/>
              <a:pathLst>
                <a:path extrusionOk="0" h="2124075" w="4202430">
                  <a:moveTo>
                    <a:pt x="0" y="2123694"/>
                  </a:moveTo>
                  <a:lnTo>
                    <a:pt x="4202049" y="2123694"/>
                  </a:lnTo>
                  <a:lnTo>
                    <a:pt x="4202049" y="0"/>
                  </a:lnTo>
                  <a:lnTo>
                    <a:pt x="0" y="0"/>
                  </a:lnTo>
                  <a:lnTo>
                    <a:pt x="0" y="2123694"/>
                  </a:lnTo>
                  <a:close/>
                </a:path>
              </a:pathLst>
            </a:custGeom>
            <a:noFill/>
            <a:ln cap="flat" cmpd="sng" w="12700">
              <a:solidFill>
                <a:srgbClr val="DEC59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659" name="Google Shape;659;p5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55904" y="3116579"/>
              <a:ext cx="1757172" cy="6233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60" name="Google Shape;660;p5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141220" y="3116579"/>
              <a:ext cx="1757172" cy="6233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61" name="Google Shape;661;p51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3526536" y="3116579"/>
              <a:ext cx="1295400" cy="6233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62" name="Google Shape;662;p51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4450080" y="3116579"/>
              <a:ext cx="525779" cy="6233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63" name="Google Shape;663;p51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755904" y="3451859"/>
              <a:ext cx="525780" cy="6233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64" name="Google Shape;664;p51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1371600" y="3787139"/>
              <a:ext cx="987551" cy="6233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65" name="Google Shape;665;p51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1987295" y="3787139"/>
              <a:ext cx="1295400" cy="6233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66" name="Google Shape;666;p51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1371600" y="4122419"/>
              <a:ext cx="1295400" cy="6233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67" name="Google Shape;667;p51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2295143" y="4122419"/>
              <a:ext cx="1603247" cy="6233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68" name="Google Shape;668;p51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1371600" y="4457699"/>
              <a:ext cx="1449324" cy="6233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69" name="Google Shape;669;p51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2449068" y="4457699"/>
              <a:ext cx="1603247" cy="6233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70" name="Google Shape;670;p51"/>
            <p:cNvPicPr preferRelativeResize="0"/>
            <p:nvPr/>
          </p:nvPicPr>
          <p:blipFill rotWithShape="1">
            <a:blip r:embed="rId15">
              <a:alphaModFix/>
            </a:blip>
            <a:srcRect b="0" l="0" r="0" t="0"/>
            <a:stretch/>
          </p:blipFill>
          <p:spPr>
            <a:xfrm>
              <a:off x="755904" y="4792979"/>
              <a:ext cx="525780" cy="62331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71" name="Google Shape;671;p51"/>
          <p:cNvSpPr txBox="1"/>
          <p:nvPr/>
        </p:nvSpPr>
        <p:spPr>
          <a:xfrm>
            <a:off x="917244" y="3179140"/>
            <a:ext cx="3873500" cy="20377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00AFEF"/>
                </a:solidFill>
                <a:latin typeface="Consolas"/>
                <a:ea typeface="Consolas"/>
                <a:cs typeface="Consolas"/>
                <a:sym typeface="Consolas"/>
              </a:rPr>
              <a:t>function average(a, b, c)</a:t>
            </a:r>
            <a:endParaRPr sz="2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00AFEF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2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628015" marR="928369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00AFEF"/>
                </a:solidFill>
                <a:latin typeface="Consolas"/>
                <a:ea typeface="Consolas"/>
                <a:cs typeface="Consolas"/>
                <a:sym typeface="Consolas"/>
              </a:rPr>
              <a:t>var total;  total = a+b+c;  return total/3;</a:t>
            </a:r>
            <a:endParaRPr sz="2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00AFEF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2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672" name="Google Shape;672;p51"/>
          <p:cNvGrpSpPr/>
          <p:nvPr/>
        </p:nvGrpSpPr>
        <p:grpSpPr>
          <a:xfrm>
            <a:off x="4839208" y="2657855"/>
            <a:ext cx="3594608" cy="1045464"/>
            <a:chOff x="4839208" y="2657855"/>
            <a:chExt cx="3594608" cy="1045464"/>
          </a:xfrm>
        </p:grpSpPr>
        <p:sp>
          <p:nvSpPr>
            <p:cNvPr id="673" name="Google Shape;673;p51"/>
            <p:cNvSpPr/>
            <p:nvPr/>
          </p:nvSpPr>
          <p:spPr>
            <a:xfrm>
              <a:off x="4839208" y="2666999"/>
              <a:ext cx="3467100" cy="919480"/>
            </a:xfrm>
            <a:custGeom>
              <a:rect b="b" l="l" r="r" t="t"/>
              <a:pathLst>
                <a:path extrusionOk="0" h="919479" w="3467100">
                  <a:moveTo>
                    <a:pt x="3313302" y="0"/>
                  </a:moveTo>
                  <a:lnTo>
                    <a:pt x="800480" y="0"/>
                  </a:lnTo>
                  <a:lnTo>
                    <a:pt x="752010" y="7809"/>
                  </a:lnTo>
                  <a:lnTo>
                    <a:pt x="709928" y="29561"/>
                  </a:lnTo>
                  <a:lnTo>
                    <a:pt x="676753" y="62736"/>
                  </a:lnTo>
                  <a:lnTo>
                    <a:pt x="655001" y="104818"/>
                  </a:lnTo>
                  <a:lnTo>
                    <a:pt x="647191" y="153288"/>
                  </a:lnTo>
                  <a:lnTo>
                    <a:pt x="647191" y="536321"/>
                  </a:lnTo>
                  <a:lnTo>
                    <a:pt x="0" y="708787"/>
                  </a:lnTo>
                  <a:lnTo>
                    <a:pt x="647191" y="766190"/>
                  </a:lnTo>
                  <a:lnTo>
                    <a:pt x="655001" y="814599"/>
                  </a:lnTo>
                  <a:lnTo>
                    <a:pt x="676753" y="856643"/>
                  </a:lnTo>
                  <a:lnTo>
                    <a:pt x="709928" y="889799"/>
                  </a:lnTo>
                  <a:lnTo>
                    <a:pt x="752010" y="911544"/>
                  </a:lnTo>
                  <a:lnTo>
                    <a:pt x="800480" y="919352"/>
                  </a:lnTo>
                  <a:lnTo>
                    <a:pt x="3313302" y="919352"/>
                  </a:lnTo>
                  <a:lnTo>
                    <a:pt x="3361773" y="911544"/>
                  </a:lnTo>
                  <a:lnTo>
                    <a:pt x="3403855" y="889799"/>
                  </a:lnTo>
                  <a:lnTo>
                    <a:pt x="3437030" y="856643"/>
                  </a:lnTo>
                  <a:lnTo>
                    <a:pt x="3458782" y="814599"/>
                  </a:lnTo>
                  <a:lnTo>
                    <a:pt x="3466591" y="766190"/>
                  </a:lnTo>
                  <a:lnTo>
                    <a:pt x="3466591" y="153288"/>
                  </a:lnTo>
                  <a:lnTo>
                    <a:pt x="3458782" y="104818"/>
                  </a:lnTo>
                  <a:lnTo>
                    <a:pt x="3437030" y="62736"/>
                  </a:lnTo>
                  <a:lnTo>
                    <a:pt x="3403855" y="29561"/>
                  </a:lnTo>
                  <a:lnTo>
                    <a:pt x="3361773" y="7809"/>
                  </a:lnTo>
                  <a:lnTo>
                    <a:pt x="3313302" y="0"/>
                  </a:lnTo>
                  <a:close/>
                </a:path>
              </a:pathLst>
            </a:custGeom>
            <a:solidFill>
              <a:srgbClr val="9F847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4" name="Google Shape;674;p51"/>
            <p:cNvSpPr/>
            <p:nvPr/>
          </p:nvSpPr>
          <p:spPr>
            <a:xfrm>
              <a:off x="4839208" y="2666999"/>
              <a:ext cx="3467100" cy="919480"/>
            </a:xfrm>
            <a:custGeom>
              <a:rect b="b" l="l" r="r" t="t"/>
              <a:pathLst>
                <a:path extrusionOk="0" h="919479" w="3467100">
                  <a:moveTo>
                    <a:pt x="647191" y="153288"/>
                  </a:moveTo>
                  <a:lnTo>
                    <a:pt x="655001" y="104818"/>
                  </a:lnTo>
                  <a:lnTo>
                    <a:pt x="676753" y="62736"/>
                  </a:lnTo>
                  <a:lnTo>
                    <a:pt x="709928" y="29561"/>
                  </a:lnTo>
                  <a:lnTo>
                    <a:pt x="752010" y="7809"/>
                  </a:lnTo>
                  <a:lnTo>
                    <a:pt x="800480" y="0"/>
                  </a:lnTo>
                  <a:lnTo>
                    <a:pt x="1117091" y="0"/>
                  </a:lnTo>
                  <a:lnTo>
                    <a:pt x="1821941" y="0"/>
                  </a:lnTo>
                  <a:lnTo>
                    <a:pt x="3313302" y="0"/>
                  </a:lnTo>
                  <a:lnTo>
                    <a:pt x="3361773" y="7809"/>
                  </a:lnTo>
                  <a:lnTo>
                    <a:pt x="3403855" y="29561"/>
                  </a:lnTo>
                  <a:lnTo>
                    <a:pt x="3437030" y="62736"/>
                  </a:lnTo>
                  <a:lnTo>
                    <a:pt x="3458782" y="104818"/>
                  </a:lnTo>
                  <a:lnTo>
                    <a:pt x="3466591" y="153288"/>
                  </a:lnTo>
                  <a:lnTo>
                    <a:pt x="3466591" y="536321"/>
                  </a:lnTo>
                  <a:lnTo>
                    <a:pt x="3466591" y="766190"/>
                  </a:lnTo>
                  <a:lnTo>
                    <a:pt x="3458782" y="814599"/>
                  </a:lnTo>
                  <a:lnTo>
                    <a:pt x="3437030" y="856643"/>
                  </a:lnTo>
                  <a:lnTo>
                    <a:pt x="3403855" y="889799"/>
                  </a:lnTo>
                  <a:lnTo>
                    <a:pt x="3361773" y="911544"/>
                  </a:lnTo>
                  <a:lnTo>
                    <a:pt x="3313302" y="919352"/>
                  </a:lnTo>
                  <a:lnTo>
                    <a:pt x="1821941" y="919352"/>
                  </a:lnTo>
                  <a:lnTo>
                    <a:pt x="1117091" y="919352"/>
                  </a:lnTo>
                  <a:lnTo>
                    <a:pt x="800480" y="919352"/>
                  </a:lnTo>
                  <a:lnTo>
                    <a:pt x="752010" y="911544"/>
                  </a:lnTo>
                  <a:lnTo>
                    <a:pt x="709928" y="889799"/>
                  </a:lnTo>
                  <a:lnTo>
                    <a:pt x="676753" y="856643"/>
                  </a:lnTo>
                  <a:lnTo>
                    <a:pt x="655001" y="814599"/>
                  </a:lnTo>
                  <a:lnTo>
                    <a:pt x="647191" y="766190"/>
                  </a:lnTo>
                  <a:lnTo>
                    <a:pt x="0" y="708787"/>
                  </a:lnTo>
                  <a:lnTo>
                    <a:pt x="647191" y="536321"/>
                  </a:lnTo>
                  <a:lnTo>
                    <a:pt x="647191" y="153288"/>
                  </a:lnTo>
                  <a:close/>
                </a:path>
              </a:pathLst>
            </a:custGeom>
            <a:noFill/>
            <a:ln cap="flat" cmpd="sng" w="9525">
              <a:solidFill>
                <a:srgbClr val="DCD7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675" name="Google Shape;675;p51"/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>
              <a:off x="5452872" y="2657855"/>
              <a:ext cx="2980944" cy="67970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76" name="Google Shape;676;p51"/>
            <p:cNvPicPr preferRelativeResize="0"/>
            <p:nvPr/>
          </p:nvPicPr>
          <p:blipFill rotWithShape="1">
            <a:blip r:embed="rId17">
              <a:alphaModFix/>
            </a:blip>
            <a:srcRect b="0" l="0" r="0" t="0"/>
            <a:stretch/>
          </p:blipFill>
          <p:spPr>
            <a:xfrm>
              <a:off x="6377940" y="3023615"/>
              <a:ext cx="1062228" cy="67970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77" name="Google Shape;677;p51"/>
          <p:cNvSpPr txBox="1"/>
          <p:nvPr/>
        </p:nvSpPr>
        <p:spPr>
          <a:xfrm>
            <a:off x="5630926" y="2725673"/>
            <a:ext cx="2534285" cy="7575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-925830" lvl="0" marL="937894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EBFFD2"/>
                </a:solidFill>
                <a:latin typeface="Calibri"/>
                <a:ea typeface="Calibri"/>
                <a:cs typeface="Calibri"/>
                <a:sym typeface="Calibri"/>
              </a:rPr>
              <a:t>Parameters come in  here.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78" name="Google Shape;678;p51"/>
          <p:cNvGrpSpPr/>
          <p:nvPr/>
        </p:nvGrpSpPr>
        <p:grpSpPr>
          <a:xfrm>
            <a:off x="3190875" y="3750945"/>
            <a:ext cx="5185027" cy="1423035"/>
            <a:chOff x="3190875" y="3750945"/>
            <a:chExt cx="5185027" cy="1423035"/>
          </a:xfrm>
        </p:grpSpPr>
        <p:sp>
          <p:nvSpPr>
            <p:cNvPr id="679" name="Google Shape;679;p51"/>
            <p:cNvSpPr/>
            <p:nvPr/>
          </p:nvSpPr>
          <p:spPr>
            <a:xfrm>
              <a:off x="3190875" y="3750945"/>
              <a:ext cx="5114925" cy="1328420"/>
            </a:xfrm>
            <a:custGeom>
              <a:rect b="b" l="l" r="r" t="t"/>
              <a:pathLst>
                <a:path extrusionOk="0" h="1328420" w="5114925">
                  <a:moveTo>
                    <a:pt x="4893564" y="0"/>
                  </a:moveTo>
                  <a:lnTo>
                    <a:pt x="2516886" y="0"/>
                  </a:lnTo>
                  <a:lnTo>
                    <a:pt x="2472260" y="4500"/>
                  </a:lnTo>
                  <a:lnTo>
                    <a:pt x="2430702" y="17406"/>
                  </a:lnTo>
                  <a:lnTo>
                    <a:pt x="2393100" y="37826"/>
                  </a:lnTo>
                  <a:lnTo>
                    <a:pt x="2360342" y="64865"/>
                  </a:lnTo>
                  <a:lnTo>
                    <a:pt x="2333317" y="97631"/>
                  </a:lnTo>
                  <a:lnTo>
                    <a:pt x="2312914" y="135231"/>
                  </a:lnTo>
                  <a:lnTo>
                    <a:pt x="2300020" y="176772"/>
                  </a:lnTo>
                  <a:lnTo>
                    <a:pt x="2295525" y="221360"/>
                  </a:lnTo>
                  <a:lnTo>
                    <a:pt x="0" y="331596"/>
                  </a:lnTo>
                  <a:lnTo>
                    <a:pt x="2295525" y="553338"/>
                  </a:lnTo>
                  <a:lnTo>
                    <a:pt x="2295525" y="1106677"/>
                  </a:lnTo>
                  <a:lnTo>
                    <a:pt x="2300020" y="1151303"/>
                  </a:lnTo>
                  <a:lnTo>
                    <a:pt x="2312914" y="1192861"/>
                  </a:lnTo>
                  <a:lnTo>
                    <a:pt x="2333317" y="1230463"/>
                  </a:lnTo>
                  <a:lnTo>
                    <a:pt x="2360342" y="1263221"/>
                  </a:lnTo>
                  <a:lnTo>
                    <a:pt x="2393100" y="1290246"/>
                  </a:lnTo>
                  <a:lnTo>
                    <a:pt x="2430702" y="1310649"/>
                  </a:lnTo>
                  <a:lnTo>
                    <a:pt x="2472260" y="1323543"/>
                  </a:lnTo>
                  <a:lnTo>
                    <a:pt x="2516886" y="1328038"/>
                  </a:lnTo>
                  <a:lnTo>
                    <a:pt x="4893564" y="1328038"/>
                  </a:lnTo>
                  <a:lnTo>
                    <a:pt x="4938189" y="1323543"/>
                  </a:lnTo>
                  <a:lnTo>
                    <a:pt x="4979747" y="1310649"/>
                  </a:lnTo>
                  <a:lnTo>
                    <a:pt x="5017349" y="1290246"/>
                  </a:lnTo>
                  <a:lnTo>
                    <a:pt x="5050107" y="1263221"/>
                  </a:lnTo>
                  <a:lnTo>
                    <a:pt x="5077132" y="1230463"/>
                  </a:lnTo>
                  <a:lnTo>
                    <a:pt x="5097535" y="1192861"/>
                  </a:lnTo>
                  <a:lnTo>
                    <a:pt x="5110429" y="1151303"/>
                  </a:lnTo>
                  <a:lnTo>
                    <a:pt x="5114925" y="1106677"/>
                  </a:lnTo>
                  <a:lnTo>
                    <a:pt x="5114925" y="221360"/>
                  </a:lnTo>
                  <a:lnTo>
                    <a:pt x="5110429" y="176772"/>
                  </a:lnTo>
                  <a:lnTo>
                    <a:pt x="5097535" y="135231"/>
                  </a:lnTo>
                  <a:lnTo>
                    <a:pt x="5077132" y="97631"/>
                  </a:lnTo>
                  <a:lnTo>
                    <a:pt x="5050107" y="64865"/>
                  </a:lnTo>
                  <a:lnTo>
                    <a:pt x="5017349" y="37826"/>
                  </a:lnTo>
                  <a:lnTo>
                    <a:pt x="4979747" y="17406"/>
                  </a:lnTo>
                  <a:lnTo>
                    <a:pt x="4938189" y="4500"/>
                  </a:lnTo>
                  <a:lnTo>
                    <a:pt x="4893564" y="0"/>
                  </a:lnTo>
                  <a:close/>
                </a:path>
              </a:pathLst>
            </a:custGeom>
            <a:solidFill>
              <a:srgbClr val="9F847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0" name="Google Shape;680;p51"/>
            <p:cNvSpPr/>
            <p:nvPr/>
          </p:nvSpPr>
          <p:spPr>
            <a:xfrm>
              <a:off x="3190875" y="3750945"/>
              <a:ext cx="5114925" cy="1328420"/>
            </a:xfrm>
            <a:custGeom>
              <a:rect b="b" l="l" r="r" t="t"/>
              <a:pathLst>
                <a:path extrusionOk="0" h="1328420" w="5114925">
                  <a:moveTo>
                    <a:pt x="2295525" y="221360"/>
                  </a:moveTo>
                  <a:lnTo>
                    <a:pt x="2300020" y="176772"/>
                  </a:lnTo>
                  <a:lnTo>
                    <a:pt x="2312914" y="135231"/>
                  </a:lnTo>
                  <a:lnTo>
                    <a:pt x="2333317" y="97631"/>
                  </a:lnTo>
                  <a:lnTo>
                    <a:pt x="2360342" y="64865"/>
                  </a:lnTo>
                  <a:lnTo>
                    <a:pt x="2393100" y="37826"/>
                  </a:lnTo>
                  <a:lnTo>
                    <a:pt x="2430702" y="17406"/>
                  </a:lnTo>
                  <a:lnTo>
                    <a:pt x="2472260" y="4500"/>
                  </a:lnTo>
                  <a:lnTo>
                    <a:pt x="2516886" y="0"/>
                  </a:lnTo>
                  <a:lnTo>
                    <a:pt x="2765425" y="0"/>
                  </a:lnTo>
                  <a:lnTo>
                    <a:pt x="3470275" y="0"/>
                  </a:lnTo>
                  <a:lnTo>
                    <a:pt x="4893564" y="0"/>
                  </a:lnTo>
                  <a:lnTo>
                    <a:pt x="4938189" y="4500"/>
                  </a:lnTo>
                  <a:lnTo>
                    <a:pt x="4979747" y="17406"/>
                  </a:lnTo>
                  <a:lnTo>
                    <a:pt x="5017349" y="37826"/>
                  </a:lnTo>
                  <a:lnTo>
                    <a:pt x="5050107" y="64865"/>
                  </a:lnTo>
                  <a:lnTo>
                    <a:pt x="5077132" y="97631"/>
                  </a:lnTo>
                  <a:lnTo>
                    <a:pt x="5097535" y="135231"/>
                  </a:lnTo>
                  <a:lnTo>
                    <a:pt x="5110429" y="176772"/>
                  </a:lnTo>
                  <a:lnTo>
                    <a:pt x="5114925" y="221360"/>
                  </a:lnTo>
                  <a:lnTo>
                    <a:pt x="5114925" y="553338"/>
                  </a:lnTo>
                  <a:lnTo>
                    <a:pt x="5114925" y="1106677"/>
                  </a:lnTo>
                  <a:lnTo>
                    <a:pt x="5110429" y="1151303"/>
                  </a:lnTo>
                  <a:lnTo>
                    <a:pt x="5097535" y="1192861"/>
                  </a:lnTo>
                  <a:lnTo>
                    <a:pt x="5077132" y="1230463"/>
                  </a:lnTo>
                  <a:lnTo>
                    <a:pt x="5050107" y="1263221"/>
                  </a:lnTo>
                  <a:lnTo>
                    <a:pt x="5017349" y="1290246"/>
                  </a:lnTo>
                  <a:lnTo>
                    <a:pt x="4979747" y="1310649"/>
                  </a:lnTo>
                  <a:lnTo>
                    <a:pt x="4938189" y="1323543"/>
                  </a:lnTo>
                  <a:lnTo>
                    <a:pt x="4893564" y="1328038"/>
                  </a:lnTo>
                  <a:lnTo>
                    <a:pt x="3470275" y="1328038"/>
                  </a:lnTo>
                  <a:lnTo>
                    <a:pt x="2765425" y="1328038"/>
                  </a:lnTo>
                  <a:lnTo>
                    <a:pt x="2516886" y="1328038"/>
                  </a:lnTo>
                  <a:lnTo>
                    <a:pt x="2472260" y="1323543"/>
                  </a:lnTo>
                  <a:lnTo>
                    <a:pt x="2430702" y="1310649"/>
                  </a:lnTo>
                  <a:lnTo>
                    <a:pt x="2393100" y="1290246"/>
                  </a:lnTo>
                  <a:lnTo>
                    <a:pt x="2360342" y="1263221"/>
                  </a:lnTo>
                  <a:lnTo>
                    <a:pt x="2333317" y="1230463"/>
                  </a:lnTo>
                  <a:lnTo>
                    <a:pt x="2312914" y="1192861"/>
                  </a:lnTo>
                  <a:lnTo>
                    <a:pt x="2300020" y="1151303"/>
                  </a:lnTo>
                  <a:lnTo>
                    <a:pt x="2295525" y="1106677"/>
                  </a:lnTo>
                  <a:lnTo>
                    <a:pt x="2295525" y="553338"/>
                  </a:lnTo>
                  <a:lnTo>
                    <a:pt x="0" y="331596"/>
                  </a:lnTo>
                  <a:lnTo>
                    <a:pt x="2295525" y="221360"/>
                  </a:lnTo>
                  <a:close/>
                </a:path>
              </a:pathLst>
            </a:custGeom>
            <a:noFill/>
            <a:ln cap="flat" cmpd="sng" w="9525">
              <a:solidFill>
                <a:srgbClr val="DCD7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681" name="Google Shape;681;p51"/>
            <p:cNvPicPr preferRelativeResize="0"/>
            <p:nvPr/>
          </p:nvPicPr>
          <p:blipFill rotWithShape="1">
            <a:blip r:embed="rId18">
              <a:alphaModFix/>
            </a:blip>
            <a:srcRect b="0" l="0" r="0" t="0"/>
            <a:stretch/>
          </p:blipFill>
          <p:spPr>
            <a:xfrm>
              <a:off x="5506211" y="3762756"/>
              <a:ext cx="2869691" cy="67970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82" name="Google Shape;682;p51"/>
            <p:cNvPicPr preferRelativeResize="0"/>
            <p:nvPr/>
          </p:nvPicPr>
          <p:blipFill rotWithShape="1">
            <a:blip r:embed="rId19">
              <a:alphaModFix/>
            </a:blip>
            <a:srcRect b="0" l="0" r="0" t="0"/>
            <a:stretch/>
          </p:blipFill>
          <p:spPr>
            <a:xfrm>
              <a:off x="5533644" y="4128516"/>
              <a:ext cx="2816352" cy="67970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83" name="Google Shape;683;p51"/>
            <p:cNvPicPr preferRelativeResize="0"/>
            <p:nvPr/>
          </p:nvPicPr>
          <p:blipFill rotWithShape="1">
            <a:blip r:embed="rId20">
              <a:alphaModFix/>
            </a:blip>
            <a:srcRect b="0" l="0" r="0" t="0"/>
            <a:stretch/>
          </p:blipFill>
          <p:spPr>
            <a:xfrm>
              <a:off x="5724144" y="4494276"/>
              <a:ext cx="2366772" cy="67970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84" name="Google Shape;684;p51"/>
          <p:cNvSpPr txBox="1"/>
          <p:nvPr/>
        </p:nvSpPr>
        <p:spPr>
          <a:xfrm>
            <a:off x="5685790" y="3829939"/>
            <a:ext cx="2422525" cy="1122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508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EBFFD2"/>
                </a:solidFill>
                <a:latin typeface="Calibri"/>
                <a:ea typeface="Calibri"/>
                <a:cs typeface="Calibri"/>
                <a:sym typeface="Calibri"/>
              </a:rPr>
              <a:t>Declaring variables  is optional. Type is  never declared.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85" name="Google Shape;685;p51"/>
          <p:cNvGrpSpPr/>
          <p:nvPr/>
        </p:nvGrpSpPr>
        <p:grpSpPr>
          <a:xfrm>
            <a:off x="3921252" y="4784471"/>
            <a:ext cx="4384675" cy="1540129"/>
            <a:chOff x="3921252" y="4784471"/>
            <a:chExt cx="4384675" cy="1540129"/>
          </a:xfrm>
        </p:grpSpPr>
        <p:sp>
          <p:nvSpPr>
            <p:cNvPr id="686" name="Google Shape;686;p51"/>
            <p:cNvSpPr/>
            <p:nvPr/>
          </p:nvSpPr>
          <p:spPr>
            <a:xfrm>
              <a:off x="3921252" y="4784471"/>
              <a:ext cx="4384675" cy="1438910"/>
            </a:xfrm>
            <a:custGeom>
              <a:rect b="b" l="l" r="r" t="t"/>
              <a:pathLst>
                <a:path extrusionOk="0" h="1438910" w="4384675">
                  <a:moveTo>
                    <a:pt x="0" y="0"/>
                  </a:moveTo>
                  <a:lnTo>
                    <a:pt x="1565148" y="882192"/>
                  </a:lnTo>
                  <a:lnTo>
                    <a:pt x="1565148" y="1279461"/>
                  </a:lnTo>
                  <a:lnTo>
                    <a:pt x="1573246" y="1329686"/>
                  </a:lnTo>
                  <a:lnTo>
                    <a:pt x="1595798" y="1373306"/>
                  </a:lnTo>
                  <a:lnTo>
                    <a:pt x="1630189" y="1407704"/>
                  </a:lnTo>
                  <a:lnTo>
                    <a:pt x="1673803" y="1430262"/>
                  </a:lnTo>
                  <a:lnTo>
                    <a:pt x="1724025" y="1438363"/>
                  </a:lnTo>
                  <a:lnTo>
                    <a:pt x="4225671" y="1438363"/>
                  </a:lnTo>
                  <a:lnTo>
                    <a:pt x="4275892" y="1430262"/>
                  </a:lnTo>
                  <a:lnTo>
                    <a:pt x="4319506" y="1407704"/>
                  </a:lnTo>
                  <a:lnTo>
                    <a:pt x="4353897" y="1373306"/>
                  </a:lnTo>
                  <a:lnTo>
                    <a:pt x="4376449" y="1329686"/>
                  </a:lnTo>
                  <a:lnTo>
                    <a:pt x="4384548" y="1279461"/>
                  </a:lnTo>
                  <a:lnTo>
                    <a:pt x="4384548" y="643889"/>
                  </a:lnTo>
                  <a:lnTo>
                    <a:pt x="1565148" y="643889"/>
                  </a:lnTo>
                  <a:lnTo>
                    <a:pt x="1565148" y="643762"/>
                  </a:lnTo>
                  <a:lnTo>
                    <a:pt x="0" y="0"/>
                  </a:lnTo>
                  <a:close/>
                </a:path>
                <a:path extrusionOk="0" h="1438910" w="4384675">
                  <a:moveTo>
                    <a:pt x="4225671" y="484885"/>
                  </a:moveTo>
                  <a:lnTo>
                    <a:pt x="1724025" y="484885"/>
                  </a:lnTo>
                  <a:lnTo>
                    <a:pt x="1673803" y="492985"/>
                  </a:lnTo>
                  <a:lnTo>
                    <a:pt x="1630189" y="515544"/>
                  </a:lnTo>
                  <a:lnTo>
                    <a:pt x="1595798" y="549954"/>
                  </a:lnTo>
                  <a:lnTo>
                    <a:pt x="1573246" y="593606"/>
                  </a:lnTo>
                  <a:lnTo>
                    <a:pt x="1565148" y="643889"/>
                  </a:lnTo>
                  <a:lnTo>
                    <a:pt x="4384548" y="643889"/>
                  </a:lnTo>
                  <a:lnTo>
                    <a:pt x="4376449" y="593606"/>
                  </a:lnTo>
                  <a:lnTo>
                    <a:pt x="4353897" y="549954"/>
                  </a:lnTo>
                  <a:lnTo>
                    <a:pt x="4319506" y="515544"/>
                  </a:lnTo>
                  <a:lnTo>
                    <a:pt x="4275892" y="492985"/>
                  </a:lnTo>
                  <a:lnTo>
                    <a:pt x="4225671" y="484885"/>
                  </a:lnTo>
                  <a:close/>
                </a:path>
              </a:pathLst>
            </a:custGeom>
            <a:solidFill>
              <a:srgbClr val="9F847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7" name="Google Shape;687;p51"/>
            <p:cNvSpPr/>
            <p:nvPr/>
          </p:nvSpPr>
          <p:spPr>
            <a:xfrm>
              <a:off x="3921252" y="4784471"/>
              <a:ext cx="4384675" cy="1438910"/>
            </a:xfrm>
            <a:custGeom>
              <a:rect b="b" l="l" r="r" t="t"/>
              <a:pathLst>
                <a:path extrusionOk="0" h="1438910" w="4384675">
                  <a:moveTo>
                    <a:pt x="1565148" y="643889"/>
                  </a:moveTo>
                  <a:lnTo>
                    <a:pt x="1573246" y="593606"/>
                  </a:lnTo>
                  <a:lnTo>
                    <a:pt x="1595798" y="549954"/>
                  </a:lnTo>
                  <a:lnTo>
                    <a:pt x="1630189" y="515544"/>
                  </a:lnTo>
                  <a:lnTo>
                    <a:pt x="1673803" y="492985"/>
                  </a:lnTo>
                  <a:lnTo>
                    <a:pt x="1724025" y="484885"/>
                  </a:lnTo>
                  <a:lnTo>
                    <a:pt x="2035048" y="484885"/>
                  </a:lnTo>
                  <a:lnTo>
                    <a:pt x="2739898" y="484885"/>
                  </a:lnTo>
                  <a:lnTo>
                    <a:pt x="4225671" y="484885"/>
                  </a:lnTo>
                  <a:lnTo>
                    <a:pt x="4275892" y="492985"/>
                  </a:lnTo>
                  <a:lnTo>
                    <a:pt x="4319506" y="515544"/>
                  </a:lnTo>
                  <a:lnTo>
                    <a:pt x="4353897" y="549954"/>
                  </a:lnTo>
                  <a:lnTo>
                    <a:pt x="4376449" y="593606"/>
                  </a:lnTo>
                  <a:lnTo>
                    <a:pt x="4384548" y="643889"/>
                  </a:lnTo>
                  <a:lnTo>
                    <a:pt x="4384548" y="643762"/>
                  </a:lnTo>
                  <a:lnTo>
                    <a:pt x="4384548" y="882192"/>
                  </a:lnTo>
                  <a:lnTo>
                    <a:pt x="4384548" y="1279461"/>
                  </a:lnTo>
                  <a:lnTo>
                    <a:pt x="4376449" y="1329686"/>
                  </a:lnTo>
                  <a:lnTo>
                    <a:pt x="4353897" y="1373306"/>
                  </a:lnTo>
                  <a:lnTo>
                    <a:pt x="4319506" y="1407704"/>
                  </a:lnTo>
                  <a:lnTo>
                    <a:pt x="4275892" y="1430262"/>
                  </a:lnTo>
                  <a:lnTo>
                    <a:pt x="4225671" y="1438363"/>
                  </a:lnTo>
                  <a:lnTo>
                    <a:pt x="2739898" y="1438363"/>
                  </a:lnTo>
                  <a:lnTo>
                    <a:pt x="2035048" y="1438363"/>
                  </a:lnTo>
                  <a:lnTo>
                    <a:pt x="1724025" y="1438363"/>
                  </a:lnTo>
                  <a:lnTo>
                    <a:pt x="1673803" y="1430262"/>
                  </a:lnTo>
                  <a:lnTo>
                    <a:pt x="1630189" y="1407704"/>
                  </a:lnTo>
                  <a:lnTo>
                    <a:pt x="1595798" y="1373306"/>
                  </a:lnTo>
                  <a:lnTo>
                    <a:pt x="1573246" y="1329686"/>
                  </a:lnTo>
                  <a:lnTo>
                    <a:pt x="1565148" y="1279461"/>
                  </a:lnTo>
                  <a:lnTo>
                    <a:pt x="1565148" y="882192"/>
                  </a:lnTo>
                  <a:lnTo>
                    <a:pt x="0" y="0"/>
                  </a:lnTo>
                  <a:lnTo>
                    <a:pt x="1565148" y="643762"/>
                  </a:lnTo>
                  <a:lnTo>
                    <a:pt x="1565148" y="643889"/>
                  </a:lnTo>
                  <a:close/>
                </a:path>
              </a:pathLst>
            </a:custGeom>
            <a:noFill/>
            <a:ln cap="flat" cmpd="sng" w="9525">
              <a:solidFill>
                <a:srgbClr val="DCD7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688" name="Google Shape;688;p51"/>
            <p:cNvPicPr preferRelativeResize="0"/>
            <p:nvPr/>
          </p:nvPicPr>
          <p:blipFill rotWithShape="1">
            <a:blip r:embed="rId21">
              <a:alphaModFix/>
            </a:blip>
            <a:srcRect b="0" l="0" r="0" t="0"/>
            <a:stretch/>
          </p:blipFill>
          <p:spPr>
            <a:xfrm>
              <a:off x="5760720" y="5263896"/>
              <a:ext cx="2363724" cy="67970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89" name="Google Shape;689;p51"/>
            <p:cNvPicPr preferRelativeResize="0"/>
            <p:nvPr/>
          </p:nvPicPr>
          <p:blipFill rotWithShape="1">
            <a:blip r:embed="rId22">
              <a:alphaModFix/>
            </a:blip>
            <a:srcRect b="0" l="0" r="0" t="0"/>
            <a:stretch/>
          </p:blipFill>
          <p:spPr>
            <a:xfrm>
              <a:off x="6377940" y="5644896"/>
              <a:ext cx="1062228" cy="67970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90" name="Google Shape;690;p51"/>
          <p:cNvSpPr txBox="1"/>
          <p:nvPr/>
        </p:nvSpPr>
        <p:spPr>
          <a:xfrm>
            <a:off x="5938773" y="5331663"/>
            <a:ext cx="1915795" cy="7727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EBFFD2"/>
                </a:solidFill>
                <a:latin typeface="Calibri"/>
                <a:ea typeface="Calibri"/>
                <a:cs typeface="Calibri"/>
                <a:sym typeface="Calibri"/>
              </a:rPr>
              <a:t>Value returned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905" marR="0" rtl="0" algn="ctr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EBFFD2"/>
                </a:solidFill>
                <a:latin typeface="Calibri"/>
                <a:ea typeface="Calibri"/>
                <a:cs typeface="Calibri"/>
                <a:sym typeface="Calibri"/>
              </a:rPr>
              <a:t>here.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1200">
        <p14:prism dir="l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0"/>
            <a:ext cx="914400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6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JavaScript</a:t>
            </a:r>
            <a:endParaRPr/>
          </a:p>
        </p:txBody>
      </p:sp>
      <p:sp>
        <p:nvSpPr>
          <p:cNvPr id="115" name="Google Shape;115;p16"/>
          <p:cNvSpPr txBox="1"/>
          <p:nvPr>
            <p:ph idx="1" type="body"/>
          </p:nvPr>
        </p:nvSpPr>
        <p:spPr>
          <a:xfrm>
            <a:off x="228600" y="1676400"/>
            <a:ext cx="7543800" cy="50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Char char="•"/>
            </a:pPr>
            <a:r>
              <a:rPr lang="en-US" sz="2400">
                <a:solidFill>
                  <a:srgbClr val="FF0000"/>
                </a:solidFill>
              </a:rPr>
              <a:t>JavaScript </a:t>
            </a:r>
            <a:r>
              <a:rPr lang="en-US" sz="2400"/>
              <a:t>is a front-end scripting language developed by Netscape for dynamic content</a:t>
            </a:r>
            <a:endParaRPr/>
          </a:p>
          <a:p>
            <a:pPr indent="-228600" lvl="1" marL="685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Lightweight, but with limited capabilities</a:t>
            </a:r>
            <a:endParaRPr/>
          </a:p>
          <a:p>
            <a:pPr indent="-228600" lvl="1" marL="685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Can be used as object-oriented language</a:t>
            </a:r>
            <a:endParaRPr/>
          </a:p>
          <a:p>
            <a:pPr indent="-2286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Client-side technology</a:t>
            </a:r>
            <a:endParaRPr/>
          </a:p>
          <a:p>
            <a:pPr indent="-228600" lvl="1" marL="685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Embedded in your HTML page</a:t>
            </a:r>
            <a:endParaRPr/>
          </a:p>
          <a:p>
            <a:pPr indent="-228600" lvl="1" marL="685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Interpreted by the Web browser</a:t>
            </a:r>
            <a:endParaRPr/>
          </a:p>
          <a:p>
            <a:pPr indent="-2286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Simple and flexible</a:t>
            </a:r>
            <a:endParaRPr/>
          </a:p>
          <a:p>
            <a:pPr indent="-2286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Powerful to manipulate the DOM</a:t>
            </a:r>
            <a:endParaRPr sz="3200"/>
          </a:p>
        </p:txBody>
      </p:sp>
      <p:sp>
        <p:nvSpPr>
          <p:cNvPr id="116" name="Google Shape;116;p16"/>
          <p:cNvSpPr txBox="1"/>
          <p:nvPr>
            <p:ph idx="12" type="sldNum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1200">
        <p14:prism dir="l"/>
      </p:transition>
    </mc:Choice>
    <mc:Fallback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5" name="Google Shape;695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2859"/>
            <a:ext cx="914400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96" name="Google Shape;696;p52"/>
          <p:cNvSpPr txBox="1"/>
          <p:nvPr>
            <p:ph type="title"/>
          </p:nvPr>
        </p:nvSpPr>
        <p:spPr>
          <a:xfrm>
            <a:off x="154939" y="246329"/>
            <a:ext cx="8212455" cy="69723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133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/>
              <a:t>Function Arguments &amp; Return Value</a:t>
            </a:r>
            <a:endParaRPr sz="4400"/>
          </a:p>
        </p:txBody>
      </p:sp>
      <p:sp>
        <p:nvSpPr>
          <p:cNvPr id="697" name="Google Shape;697;p52"/>
          <p:cNvSpPr txBox="1"/>
          <p:nvPr/>
        </p:nvSpPr>
        <p:spPr>
          <a:xfrm rot="-5400000">
            <a:off x="8695461" y="2790317"/>
            <a:ext cx="180975" cy="1784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0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FDCB7"/>
                </a:solidFill>
                <a:latin typeface="Calibri"/>
                <a:ea typeface="Calibri"/>
                <a:cs typeface="Calibri"/>
                <a:sym typeface="Calibri"/>
              </a:rPr>
              <a:t>42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8" name="Google Shape;698;p52"/>
          <p:cNvSpPr txBox="1"/>
          <p:nvPr/>
        </p:nvSpPr>
        <p:spPr>
          <a:xfrm>
            <a:off x="209091" y="1316682"/>
            <a:ext cx="8218805" cy="48763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9375">
            <a:spAutoFit/>
          </a:bodyPr>
          <a:lstStyle/>
          <a:p>
            <a:pPr indent="-228600" lvl="0" marL="241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9A47B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E2B1F"/>
                </a:solidFill>
                <a:latin typeface="Calibri"/>
                <a:ea typeface="Calibri"/>
                <a:cs typeface="Calibri"/>
                <a:sym typeface="Calibri"/>
              </a:rPr>
              <a:t>Functions are not required to return a value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241300" marR="0" rtl="0" algn="l">
              <a:lnSpc>
                <a:spcPct val="100000"/>
              </a:lnSpc>
              <a:spcBef>
                <a:spcPts val="530"/>
              </a:spcBef>
              <a:spcAft>
                <a:spcPts val="0"/>
              </a:spcAft>
              <a:buClr>
                <a:srgbClr val="A9A47B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E2B1F"/>
                </a:solidFill>
                <a:latin typeface="Calibri"/>
                <a:ea typeface="Calibri"/>
                <a:cs typeface="Calibri"/>
                <a:sym typeface="Calibri"/>
              </a:rPr>
              <a:t>When calling function it is not obligatory to specify all of its arguments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9235" lvl="1" marL="538480" marR="196850" rtl="0" algn="l">
              <a:lnSpc>
                <a:spcPct val="100400"/>
              </a:lnSpc>
              <a:spcBef>
                <a:spcPts val="615"/>
              </a:spcBef>
              <a:spcAft>
                <a:spcPts val="0"/>
              </a:spcAft>
              <a:buClr>
                <a:srgbClr val="9CBDBC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rgbClr val="2E2B1F"/>
                </a:solidFill>
                <a:latin typeface="Calibri"/>
                <a:ea typeface="Calibri"/>
                <a:cs typeface="Calibri"/>
                <a:sym typeface="Calibri"/>
              </a:rPr>
              <a:t>The function has access to all the arguments passed  via </a:t>
            </a:r>
            <a:r>
              <a:rPr b="0" i="0" lang="en-US" sz="2800" u="none" cap="none" strike="noStrike">
                <a:solidFill>
                  <a:srgbClr val="00AFEF"/>
                </a:solidFill>
                <a:latin typeface="Consolas"/>
                <a:ea typeface="Consolas"/>
                <a:cs typeface="Consolas"/>
                <a:sym typeface="Consolas"/>
              </a:rPr>
              <a:t>arguments </a:t>
            </a:r>
            <a:r>
              <a:rPr b="0" i="0" lang="en-US" sz="2800" u="none" cap="none" strike="noStrike">
                <a:solidFill>
                  <a:srgbClr val="2E2B1F"/>
                </a:solidFill>
                <a:latin typeface="Calibri"/>
                <a:ea typeface="Calibri"/>
                <a:cs typeface="Calibri"/>
                <a:sym typeface="Calibri"/>
              </a:rPr>
              <a:t>array</a:t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0"/>
              </a:spcBef>
              <a:spcAft>
                <a:spcPts val="0"/>
              </a:spcAft>
              <a:buNone/>
            </a:pPr>
            <a:r>
              <a:t/>
            </a:r>
            <a:endParaRPr sz="34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0670" lvl="0" marL="407034" marR="5847080" rtl="0" algn="l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C00000"/>
                </a:solidFill>
                <a:latin typeface="Consolas"/>
                <a:ea typeface="Consolas"/>
                <a:cs typeface="Consolas"/>
                <a:sym typeface="Consolas"/>
              </a:rPr>
              <a:t>function sum() {  var sum = 0;</a:t>
            </a:r>
            <a:endParaRPr sz="2000">
              <a:solidFill>
                <a:srgbClr val="C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279400" lvl="0" marL="686435" marR="179832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C00000"/>
                </a:solidFill>
                <a:latin typeface="Consolas"/>
                <a:ea typeface="Consolas"/>
                <a:cs typeface="Consolas"/>
                <a:sym typeface="Consolas"/>
              </a:rPr>
              <a:t>for (var i = 0; i &lt; arguments.length; i ++)  sum += parseInt(arguments[i]);</a:t>
            </a:r>
            <a:endParaRPr sz="2000">
              <a:solidFill>
                <a:srgbClr val="C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0703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C00000"/>
                </a:solidFill>
                <a:latin typeface="Consolas"/>
                <a:ea typeface="Consolas"/>
                <a:cs typeface="Consolas"/>
                <a:sym typeface="Consolas"/>
              </a:rPr>
              <a:t>return sum;</a:t>
            </a:r>
            <a:endParaRPr sz="2000">
              <a:solidFill>
                <a:srgbClr val="C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27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C000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2000">
              <a:solidFill>
                <a:srgbClr val="C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27000" marR="0" rtl="0" algn="l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C00000"/>
                </a:solidFill>
                <a:latin typeface="Consolas"/>
                <a:ea typeface="Consolas"/>
                <a:cs typeface="Consolas"/>
                <a:sym typeface="Consolas"/>
              </a:rPr>
              <a:t>alert(sum(1, 2, 4)</a:t>
            </a:r>
            <a:endParaRPr sz="2500">
              <a:solidFill>
                <a:srgbClr val="C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806315" marR="0" rtl="0" algn="l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2E2B1F"/>
                </a:solidFill>
                <a:latin typeface="Calibri"/>
                <a:ea typeface="Calibri"/>
                <a:cs typeface="Calibri"/>
                <a:sym typeface="Calibri"/>
              </a:rPr>
              <a:t>functions-demo.html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1200">
        <p14:prism dir="l"/>
      </p:transition>
    </mc:Choice>
    <mc:Fallback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3" name="Google Shape;703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2859"/>
            <a:ext cx="914400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04" name="Google Shape;704;p53"/>
          <p:cNvSpPr txBox="1"/>
          <p:nvPr>
            <p:ph type="title"/>
          </p:nvPr>
        </p:nvSpPr>
        <p:spPr>
          <a:xfrm>
            <a:off x="535940" y="467690"/>
            <a:ext cx="6332220" cy="726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JavaScript Function Syntax</a:t>
            </a:r>
            <a:endParaRPr/>
          </a:p>
        </p:txBody>
      </p:sp>
      <p:sp>
        <p:nvSpPr>
          <p:cNvPr id="705" name="Google Shape;705;p53"/>
          <p:cNvSpPr txBox="1"/>
          <p:nvPr/>
        </p:nvSpPr>
        <p:spPr>
          <a:xfrm>
            <a:off x="650240" y="1616710"/>
            <a:ext cx="7304405" cy="28422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-228600" lvl="0" marL="241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9A47B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E2B1F"/>
                </a:solidFill>
                <a:latin typeface="Calibri"/>
                <a:ea typeface="Calibri"/>
                <a:cs typeface="Calibri"/>
                <a:sym typeface="Calibri"/>
              </a:rPr>
              <a:t>function </a:t>
            </a:r>
            <a:r>
              <a:rPr i="1" lang="en-US" sz="2200">
                <a:solidFill>
                  <a:srgbClr val="2E2B1F"/>
                </a:solidFill>
                <a:latin typeface="Calibri"/>
                <a:ea typeface="Calibri"/>
                <a:cs typeface="Calibri"/>
                <a:sym typeface="Calibri"/>
              </a:rPr>
              <a:t>name</a:t>
            </a:r>
            <a:r>
              <a:rPr lang="en-US" sz="2200">
                <a:solidFill>
                  <a:srgbClr val="2E2B1F"/>
                </a:solidFill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i="1" lang="en-US" sz="2200">
                <a:solidFill>
                  <a:srgbClr val="2E2B1F"/>
                </a:solidFill>
                <a:latin typeface="Calibri"/>
                <a:ea typeface="Calibri"/>
                <a:cs typeface="Calibri"/>
                <a:sym typeface="Calibri"/>
              </a:rPr>
              <a:t>parameter1, parameter2, parameter3</a:t>
            </a:r>
            <a:r>
              <a:rPr lang="en-US" sz="2200">
                <a:solidFill>
                  <a:srgbClr val="2E2B1F"/>
                </a:solidFill>
                <a:latin typeface="Calibri"/>
                <a:ea typeface="Calibri"/>
                <a:cs typeface="Calibri"/>
                <a:sym typeface="Calibri"/>
              </a:rPr>
              <a:t>) {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9593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200">
                <a:solidFill>
                  <a:srgbClr val="2E2B1F"/>
                </a:solidFill>
                <a:latin typeface="Calibri"/>
                <a:ea typeface="Calibri"/>
                <a:cs typeface="Calibri"/>
                <a:sym typeface="Calibri"/>
              </a:rPr>
              <a:t>code to be executed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241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2E2B1F"/>
                </a:solidFill>
                <a:latin typeface="Calibri"/>
                <a:ea typeface="Calibri"/>
                <a:cs typeface="Calibri"/>
                <a:sym typeface="Calibri"/>
              </a:rPr>
              <a:t>}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5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241300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9A47B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E2B1F"/>
                </a:solidFill>
                <a:latin typeface="Calibri"/>
                <a:ea typeface="Calibri"/>
                <a:cs typeface="Calibri"/>
                <a:sym typeface="Calibri"/>
              </a:rPr>
              <a:t>var x = myFunction(4, 3);	// Function is called, return value  will end up in x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0"/>
              </a:spcBef>
              <a:spcAft>
                <a:spcPts val="0"/>
              </a:spcAft>
              <a:buNone/>
            </a:pPr>
            <a:r>
              <a:t/>
            </a:r>
            <a:endParaRPr sz="21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241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2E2B1F"/>
                </a:solidFill>
                <a:latin typeface="Calibri"/>
                <a:ea typeface="Calibri"/>
                <a:cs typeface="Calibri"/>
                <a:sym typeface="Calibri"/>
              </a:rPr>
              <a:t>function myFunction(a, b) {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6" name="Google Shape;706;p53"/>
          <p:cNvSpPr txBox="1"/>
          <p:nvPr/>
        </p:nvSpPr>
        <p:spPr>
          <a:xfrm>
            <a:off x="3547998" y="4433697"/>
            <a:ext cx="4069079" cy="360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2E2B1F"/>
                </a:solidFill>
                <a:latin typeface="Calibri"/>
                <a:ea typeface="Calibri"/>
                <a:cs typeface="Calibri"/>
                <a:sym typeface="Calibri"/>
              </a:rPr>
              <a:t>// Function returns the product of a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7" name="Google Shape;707;p53"/>
          <p:cNvSpPr txBox="1"/>
          <p:nvPr/>
        </p:nvSpPr>
        <p:spPr>
          <a:xfrm>
            <a:off x="878839" y="4433697"/>
            <a:ext cx="1677670" cy="1031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254634" lvl="0" marL="12700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2E2B1F"/>
                </a:solidFill>
                <a:latin typeface="Calibri"/>
                <a:ea typeface="Calibri"/>
                <a:cs typeface="Calibri"/>
                <a:sym typeface="Calibri"/>
              </a:rPr>
              <a:t>return a * b;  and b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2E2B1F"/>
                </a:solidFill>
                <a:latin typeface="Calibri"/>
                <a:ea typeface="Calibri"/>
                <a:cs typeface="Calibri"/>
                <a:sym typeface="Calibri"/>
              </a:rPr>
              <a:t>}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1200">
        <p14:prism dir="l"/>
      </p:transition>
    </mc:Choice>
    <mc:Fallback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2" name="Google Shape;712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0"/>
            <a:ext cx="914400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13" name="Google Shape;713;p54"/>
          <p:cNvSpPr txBox="1"/>
          <p:nvPr/>
        </p:nvSpPr>
        <p:spPr>
          <a:xfrm>
            <a:off x="-1" y="1668545"/>
            <a:ext cx="9144001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Assignment Title</a:t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4" name="Google Shape;714;p54"/>
          <p:cNvSpPr txBox="1"/>
          <p:nvPr/>
        </p:nvSpPr>
        <p:spPr>
          <a:xfrm>
            <a:off x="-2" y="2513583"/>
            <a:ext cx="9144001" cy="19389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Write a Java Script code to take inputs from user and display inputs in following pattern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Hello………………Welcome to World of Javascript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Welcome to MIT ADT University, Pune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1200">
        <p14:prism dir="l"/>
      </p:transition>
    </mc:Choice>
    <mc:Fallback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9" name="Google Shape;719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0"/>
            <a:ext cx="914400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20" name="Google Shape;720;p55"/>
          <p:cNvSpPr txBox="1"/>
          <p:nvPr/>
        </p:nvSpPr>
        <p:spPr>
          <a:xfrm>
            <a:off x="-235671" y="0"/>
            <a:ext cx="9144001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Students Tasks</a:t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1" name="Google Shape;721;p55"/>
          <p:cNvSpPr txBox="1"/>
          <p:nvPr/>
        </p:nvSpPr>
        <p:spPr>
          <a:xfrm>
            <a:off x="282803" y="1187777"/>
            <a:ext cx="8107052" cy="25545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AutoNum type="arabicPeriod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Write a Javascript for Inputting Given details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AutoNum type="arabicPeriod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Make Use of Appreciate HTML form and Tags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AutoNum type="arabicPeriod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Make use of CSS if requires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AutoNum type="arabicPeriod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Show output as per requirement in assignment title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1200">
        <p14:prism dir="l"/>
      </p:transition>
    </mc:Choice>
    <mc:Fallback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6" name="Google Shape;726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0"/>
            <a:ext cx="914400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27" name="Google Shape;727;p56"/>
          <p:cNvSpPr txBox="1"/>
          <p:nvPr/>
        </p:nvSpPr>
        <p:spPr>
          <a:xfrm>
            <a:off x="0" y="2829727"/>
            <a:ext cx="9144000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THANK YOU</a:t>
            </a:r>
            <a:endParaRPr sz="4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1200">
        <p14:prism dir="l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0"/>
            <a:ext cx="914400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7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JavaScript Advantages</a:t>
            </a:r>
            <a:endParaRPr/>
          </a:p>
        </p:txBody>
      </p:sp>
      <p:sp>
        <p:nvSpPr>
          <p:cNvPr id="123" name="Google Shape;123;p17"/>
          <p:cNvSpPr txBox="1"/>
          <p:nvPr>
            <p:ph idx="1" type="body"/>
          </p:nvPr>
        </p:nvSpPr>
        <p:spPr>
          <a:xfrm>
            <a:off x="228600" y="1524000"/>
            <a:ext cx="8686800" cy="51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/>
          </a:bodyPr>
          <a:lstStyle/>
          <a:p>
            <a:pPr indent="-228600" lvl="0" marL="228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2400"/>
              <a:t>JavaScript allows interactivity such as:</a:t>
            </a:r>
            <a:endParaRPr sz="2000"/>
          </a:p>
          <a:p>
            <a:pPr indent="-228600" lvl="1" marL="68580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2400"/>
              <a:t>Implementing form validation</a:t>
            </a:r>
            <a:endParaRPr/>
          </a:p>
          <a:p>
            <a:pPr indent="-228600" lvl="1" marL="68580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2400"/>
              <a:t>React to user actions, e.g. handle keys</a:t>
            </a:r>
            <a:endParaRPr/>
          </a:p>
          <a:p>
            <a:pPr indent="-228600" lvl="1" marL="68580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2400"/>
              <a:t>Changing an image on moving mouse over it</a:t>
            </a:r>
            <a:endParaRPr/>
          </a:p>
          <a:p>
            <a:pPr indent="-228600" lvl="1" marL="68580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2400"/>
              <a:t>Sections of a page appearing and disappearing</a:t>
            </a:r>
            <a:endParaRPr/>
          </a:p>
          <a:p>
            <a:pPr indent="-228600" lvl="1" marL="68580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2400"/>
              <a:t>Content loading and changing dynamically</a:t>
            </a:r>
            <a:endParaRPr/>
          </a:p>
          <a:p>
            <a:pPr indent="-228600" lvl="1" marL="68580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2400"/>
              <a:t>Performing complex calculations</a:t>
            </a:r>
            <a:endParaRPr/>
          </a:p>
          <a:p>
            <a:pPr indent="-228600" lvl="1" marL="68580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2400"/>
              <a:t>Custom HTML controls, e.g. scrollable table</a:t>
            </a:r>
            <a:endParaRPr/>
          </a:p>
          <a:p>
            <a:pPr indent="-228600" lvl="1" marL="68580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2400"/>
              <a:t>Implementing AJAX functionality</a:t>
            </a:r>
            <a:endParaRPr/>
          </a:p>
        </p:txBody>
      </p:sp>
      <p:sp>
        <p:nvSpPr>
          <p:cNvPr id="124" name="Google Shape;124;p17"/>
          <p:cNvSpPr txBox="1"/>
          <p:nvPr>
            <p:ph idx="12" type="sldNum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1200">
        <p14:prism dir="l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0"/>
            <a:ext cx="914400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18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What Can JavaScript Do?</a:t>
            </a:r>
            <a:endParaRPr/>
          </a:p>
        </p:txBody>
      </p:sp>
      <p:sp>
        <p:nvSpPr>
          <p:cNvPr id="131" name="Google Shape;131;p18"/>
          <p:cNvSpPr txBox="1"/>
          <p:nvPr>
            <p:ph idx="1" type="body"/>
          </p:nvPr>
        </p:nvSpPr>
        <p:spPr>
          <a:xfrm>
            <a:off x="228600" y="1524000"/>
            <a:ext cx="8686800" cy="51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Can handle events</a:t>
            </a:r>
            <a:endParaRPr/>
          </a:p>
          <a:p>
            <a:pPr indent="-2286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Can read and write HTML elements </a:t>
            </a:r>
            <a:endParaRPr/>
          </a:p>
          <a:p>
            <a:pPr indent="-2286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Can validate form data</a:t>
            </a:r>
            <a:endParaRPr/>
          </a:p>
          <a:p>
            <a:pPr indent="-2286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Can access / modify browser cookies</a:t>
            </a:r>
            <a:endParaRPr/>
          </a:p>
          <a:p>
            <a:pPr indent="-2286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Can detect the user’s browser and OS</a:t>
            </a:r>
            <a:endParaRPr/>
          </a:p>
          <a:p>
            <a:pPr indent="-2286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Can be used as object-oriented language</a:t>
            </a:r>
            <a:endParaRPr/>
          </a:p>
          <a:p>
            <a:pPr indent="-2286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Can handle exceptions</a:t>
            </a:r>
            <a:endParaRPr/>
          </a:p>
          <a:p>
            <a:pPr indent="-2286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Can perform asynchronous server calls (AJAX)</a:t>
            </a:r>
            <a:endParaRPr/>
          </a:p>
        </p:txBody>
      </p:sp>
      <p:sp>
        <p:nvSpPr>
          <p:cNvPr id="132" name="Google Shape;132;p18"/>
          <p:cNvSpPr txBox="1"/>
          <p:nvPr>
            <p:ph idx="12" type="sldNum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1200">
        <p14:prism dir="l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0"/>
            <a:ext cx="914400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9"/>
          <p:cNvSpPr txBox="1"/>
          <p:nvPr/>
        </p:nvSpPr>
        <p:spPr>
          <a:xfrm>
            <a:off x="459740" y="761746"/>
            <a:ext cx="4999355" cy="1031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>
                <a:solidFill>
                  <a:srgbClr val="675E46"/>
                </a:solidFill>
                <a:latin typeface="Cambria"/>
                <a:ea typeface="Cambria"/>
                <a:cs typeface="Cambria"/>
                <a:sym typeface="Cambria"/>
              </a:rPr>
              <a:t>The JavaScript</a:t>
            </a:r>
            <a:endParaRPr sz="66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39" name="Google Shape;139;p19"/>
          <p:cNvSpPr txBox="1"/>
          <p:nvPr/>
        </p:nvSpPr>
        <p:spPr>
          <a:xfrm>
            <a:off x="459740" y="1447622"/>
            <a:ext cx="2352675" cy="1031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>
                <a:solidFill>
                  <a:srgbClr val="675E46"/>
                </a:solidFill>
                <a:latin typeface="Cambria"/>
                <a:ea typeface="Cambria"/>
                <a:cs typeface="Cambria"/>
                <a:sym typeface="Cambria"/>
              </a:rPr>
              <a:t>Syntax</a:t>
            </a:r>
            <a:endParaRPr sz="66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140" name="Google Shape;140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4548" y="2938272"/>
            <a:ext cx="4055364" cy="337413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1" name="Google Shape;141;p19"/>
          <p:cNvGrpSpPr/>
          <p:nvPr/>
        </p:nvGrpSpPr>
        <p:grpSpPr>
          <a:xfrm>
            <a:off x="6545580" y="1522475"/>
            <a:ext cx="2106167" cy="2342388"/>
            <a:chOff x="6545580" y="1522475"/>
            <a:chExt cx="2106167" cy="2342388"/>
          </a:xfrm>
        </p:grpSpPr>
        <p:pic>
          <p:nvPicPr>
            <p:cNvPr id="142" name="Google Shape;142;p1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571488" y="1548383"/>
              <a:ext cx="2080259" cy="23164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3" name="Google Shape;143;p19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6545580" y="1522475"/>
              <a:ext cx="2080260" cy="231800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4" name="Google Shape;144;p19"/>
          <p:cNvGrpSpPr/>
          <p:nvPr/>
        </p:nvGrpSpPr>
        <p:grpSpPr>
          <a:xfrm>
            <a:off x="5330952" y="4206240"/>
            <a:ext cx="3294888" cy="2209799"/>
            <a:chOff x="5330952" y="4206240"/>
            <a:chExt cx="3294888" cy="2209799"/>
          </a:xfrm>
        </p:grpSpPr>
        <p:pic>
          <p:nvPicPr>
            <p:cNvPr id="145" name="Google Shape;145;p19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5356860" y="4232148"/>
              <a:ext cx="3268980" cy="21838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6" name="Google Shape;146;p19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5330952" y="4206240"/>
              <a:ext cx="3268979" cy="218389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7" name="Google Shape;147;p19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5394960" y="4270248"/>
              <a:ext cx="3140964" cy="205587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mc:AlternateContent>
    <mc:Choice Requires="p14">
      <p:transition spd="slow" p14:dur="1200">
        <p14:prism dir="l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0"/>
            <a:ext cx="914400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0"/>
          <p:cNvSpPr txBox="1"/>
          <p:nvPr>
            <p:ph type="title"/>
          </p:nvPr>
        </p:nvSpPr>
        <p:spPr>
          <a:xfrm>
            <a:off x="533400" y="31955"/>
            <a:ext cx="7620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JavaScript Syntax</a:t>
            </a:r>
            <a:endParaRPr/>
          </a:p>
        </p:txBody>
      </p:sp>
      <p:sp>
        <p:nvSpPr>
          <p:cNvPr id="154" name="Google Shape;154;p20"/>
          <p:cNvSpPr txBox="1"/>
          <p:nvPr>
            <p:ph idx="1" type="body"/>
          </p:nvPr>
        </p:nvSpPr>
        <p:spPr>
          <a:xfrm>
            <a:off x="152400" y="1295400"/>
            <a:ext cx="8305800" cy="54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JavaScript can be implemented using </a:t>
            </a:r>
            <a:r>
              <a:rPr b="1" lang="en-US"/>
              <a:t>&lt;script&gt;... &lt;/script&gt;</a:t>
            </a:r>
            <a:r>
              <a:rPr lang="en-US"/>
              <a:t> HTML tags in a web page. 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Place the </a:t>
            </a:r>
            <a:r>
              <a:rPr b="1" lang="en-US"/>
              <a:t>&lt;script&gt;</a:t>
            </a:r>
            <a:r>
              <a:rPr lang="en-US"/>
              <a:t> tags,  within the </a:t>
            </a:r>
            <a:r>
              <a:rPr b="1" lang="en-US"/>
              <a:t>&lt;head&gt;</a:t>
            </a:r>
            <a:r>
              <a:rPr lang="en-US"/>
              <a:t> tags.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b="1" lang="en-US"/>
              <a:t>Syntax: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&lt;script language="javascript" type="text/javascript"&gt; 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JavaScript code 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&lt;/script&gt;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200">
        <p14:prism dir="l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0"/>
            <a:ext cx="914400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1"/>
          <p:cNvSpPr txBox="1"/>
          <p:nvPr>
            <p:ph type="title"/>
          </p:nvPr>
        </p:nvSpPr>
        <p:spPr>
          <a:xfrm>
            <a:off x="612140" y="225043"/>
            <a:ext cx="4113529" cy="726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JavaScript Syntax</a:t>
            </a:r>
            <a:endParaRPr/>
          </a:p>
        </p:txBody>
      </p:sp>
      <p:sp>
        <p:nvSpPr>
          <p:cNvPr id="161" name="Google Shape;161;p21"/>
          <p:cNvSpPr txBox="1"/>
          <p:nvPr/>
        </p:nvSpPr>
        <p:spPr>
          <a:xfrm>
            <a:off x="345440" y="1253585"/>
            <a:ext cx="7903209" cy="52628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9375">
            <a:spAutoFit/>
          </a:bodyPr>
          <a:lstStyle/>
          <a:p>
            <a:pPr indent="-228600" lvl="0" marL="241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9A47B"/>
              </a:buClr>
              <a:buSzPts val="2200"/>
              <a:buFont typeface="Arial"/>
              <a:buChar char="•"/>
            </a:pPr>
            <a:r>
              <a:rPr b="1" lang="en-US" sz="2200">
                <a:solidFill>
                  <a:srgbClr val="2E2B1F"/>
                </a:solidFill>
                <a:latin typeface="Cambria"/>
                <a:ea typeface="Cambria"/>
                <a:cs typeface="Cambria"/>
                <a:sym typeface="Cambria"/>
              </a:rPr>
              <a:t>Example:</a:t>
            </a:r>
            <a:endParaRPr sz="22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675640" marR="0" rtl="0" algn="l">
              <a:lnSpc>
                <a:spcPct val="100000"/>
              </a:lnSpc>
              <a:spcBef>
                <a:spcPts val="49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2E2B1F"/>
                </a:solidFill>
                <a:latin typeface="Cambria"/>
                <a:ea typeface="Cambria"/>
                <a:cs typeface="Cambria"/>
                <a:sym typeface="Cambria"/>
              </a:rPr>
              <a:t>&lt;html&gt;</a:t>
            </a:r>
            <a:endParaRPr sz="20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73025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2E2B1F"/>
                </a:solidFill>
                <a:latin typeface="Cambria"/>
                <a:ea typeface="Cambria"/>
                <a:cs typeface="Cambria"/>
                <a:sym typeface="Cambria"/>
              </a:rPr>
              <a:t>&lt;body&gt;</a:t>
            </a:r>
            <a:endParaRPr sz="20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67564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001F5F"/>
                </a:solidFill>
                <a:latin typeface="Cambria"/>
                <a:ea typeface="Cambria"/>
                <a:cs typeface="Cambria"/>
                <a:sym typeface="Cambria"/>
              </a:rPr>
              <a:t>&lt;script language="javascript" type="text/javascript"&gt;</a:t>
            </a:r>
            <a:endParaRPr sz="20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67564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001F5F"/>
                </a:solidFill>
                <a:latin typeface="Cambria"/>
                <a:ea typeface="Cambria"/>
                <a:cs typeface="Cambria"/>
                <a:sym typeface="Cambria"/>
              </a:rPr>
              <a:t>&lt;!--</a:t>
            </a:r>
            <a:endParaRPr sz="20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67564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001F5F"/>
                </a:solidFill>
                <a:latin typeface="Cambria"/>
                <a:ea typeface="Cambria"/>
                <a:cs typeface="Cambria"/>
                <a:sym typeface="Cambria"/>
              </a:rPr>
              <a:t>document.write("Hello World!")</a:t>
            </a:r>
            <a:endParaRPr sz="20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730250" marR="0" rtl="0" algn="l">
              <a:lnSpc>
                <a:spcPct val="100000"/>
              </a:lnSpc>
              <a:spcBef>
                <a:spcPts val="484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001F5F"/>
                </a:solidFill>
                <a:latin typeface="Cambria"/>
                <a:ea typeface="Cambria"/>
                <a:cs typeface="Cambria"/>
                <a:sym typeface="Cambria"/>
              </a:rPr>
              <a:t>//--&gt;</a:t>
            </a:r>
            <a:endParaRPr sz="20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73025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2E2B1F"/>
                </a:solidFill>
                <a:latin typeface="Cambria"/>
                <a:ea typeface="Cambria"/>
                <a:cs typeface="Cambria"/>
                <a:sym typeface="Cambria"/>
              </a:rPr>
              <a:t>&lt;/script&gt;</a:t>
            </a:r>
            <a:endParaRPr sz="20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67564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2E2B1F"/>
                </a:solidFill>
                <a:latin typeface="Cambria"/>
                <a:ea typeface="Cambria"/>
                <a:cs typeface="Cambria"/>
                <a:sym typeface="Cambria"/>
              </a:rPr>
              <a:t>&lt;/body&gt;</a:t>
            </a:r>
            <a:endParaRPr sz="20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73025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2E2B1F"/>
                </a:solidFill>
                <a:latin typeface="Cambria"/>
                <a:ea typeface="Cambria"/>
                <a:cs typeface="Cambria"/>
                <a:sym typeface="Cambria"/>
              </a:rPr>
              <a:t>&lt;/html&gt;</a:t>
            </a:r>
            <a:endParaRPr sz="20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228600" lvl="0" marL="241300" marR="508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rgbClr val="A9A47B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E2B1F"/>
                </a:solidFill>
                <a:latin typeface="Cambria"/>
                <a:ea typeface="Cambria"/>
                <a:cs typeface="Cambria"/>
                <a:sym typeface="Cambria"/>
              </a:rPr>
              <a:t>The comment ends with a "//--&gt;". Here "//" signifies a comment  in JavaScript</a:t>
            </a:r>
            <a:endParaRPr sz="22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228600" lvl="0" marL="241300" marR="0" rtl="0" algn="l">
              <a:lnSpc>
                <a:spcPct val="100000"/>
              </a:lnSpc>
              <a:spcBef>
                <a:spcPts val="530"/>
              </a:spcBef>
              <a:spcAft>
                <a:spcPts val="0"/>
              </a:spcAft>
              <a:buClr>
                <a:srgbClr val="A9A47B"/>
              </a:buClr>
              <a:buSzPts val="2200"/>
              <a:buFont typeface="Arial"/>
              <a:buChar char="•"/>
            </a:pPr>
            <a:r>
              <a:rPr b="1" lang="en-US" sz="2200">
                <a:solidFill>
                  <a:srgbClr val="001F5F"/>
                </a:solidFill>
                <a:latin typeface="Cambria"/>
                <a:ea typeface="Cambria"/>
                <a:cs typeface="Cambria"/>
                <a:sym typeface="Cambria"/>
              </a:rPr>
              <a:t>Output</a:t>
            </a:r>
            <a:endParaRPr sz="22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508000" marR="0" rtl="0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001F5F"/>
                </a:solidFill>
                <a:latin typeface="Cambria"/>
                <a:ea typeface="Cambria"/>
                <a:cs typeface="Cambria"/>
                <a:sym typeface="Cambria"/>
              </a:rPr>
              <a:t>Hello World!</a:t>
            </a:r>
            <a:endParaRPr sz="22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  <mc:AlternateContent>
    <mc:Choice Requires="p14">
      <p:transition spd="slow" p14:dur="1200">
        <p14:prism dir="l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